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0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51920" y="5715016"/>
            <a:ext cx="4149058" cy="1371600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 учитель-логопед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высшей квалификационной категории 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Евграфова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С.В.</a:t>
            </a:r>
          </a:p>
          <a:p>
            <a:endParaRPr lang="ru-RU" dirty="0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34" y="62137"/>
            <a:ext cx="8215370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ru-RU" sz="14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Филиал № 3 «Весёлые ребята» муниципального      бюджетного дошкольного образовательного учреждения детского  сада   № 71 г. Пензы «Северное сияние</a:t>
            </a:r>
            <a: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b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и виды отклонений в речевом развитии детей дошкольного</a:t>
            </a:r>
            <a:r>
              <a:rPr lang="ru-RU" sz="2800" b="0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возраста»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avatars.mds.yandex.net/get-zen_doc/2816669/pub_60f2c9499cbaf06f68b62359_60f2d3c23ade4022bdc8cf0c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501008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166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Ринолалия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AutoShape 2" descr="https://kidbooms.ru/wp-content/uploads/6/f/e/6feabeb5f309c6ee371572d0856d64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kidbooms.ru/wp-content/uploads/6/f/e/6feabeb5f309c6ee371572d0856d64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idbooms.ru/wp-content/uploads/6/f/e/6feabeb5f309c6ee371572d0856d64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38" y="3674715"/>
            <a:ext cx="2376264" cy="318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578297"/>
            <a:ext cx="85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— это </a:t>
            </a:r>
            <a:r>
              <a:rPr lang="ru-RU" sz="2000" dirty="0"/>
              <a:t>нарушения тембра голоса и произношения всех звуков речи, обусловленные анатомо-физиологическими дефектами речевого аппарата (расщелинами нёба, рубцовыми изменениями, парезами и параличами мягкого нёба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4419" y="1784603"/>
            <a:ext cx="520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Причины возникновения: 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0375" y="2139573"/>
            <a:ext cx="8216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генетические факторы;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внешние нарушения в раннем периоде внутриутробного развития ребенка;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биологические (грипп, паротит, краснуха, токсоплазмоз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595" y="3357398"/>
            <a:ext cx="66136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генетические факторы;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внешние нарушения в раннем периоде внутриутробного развития ребенка;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биологические (грипп, паротит, краснуха, токсоплазмоз);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химические (действие ядохимикатов, кислот) факторы;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эндокринные заболевания;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психические травмы;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2000" dirty="0"/>
              <a:t>употребление алкоголя и </a:t>
            </a:r>
            <a:r>
              <a:rPr lang="ru-RU" sz="2000" dirty="0" smtClean="0"/>
              <a:t>наркотиков, курение </a:t>
            </a:r>
            <a:r>
              <a:rPr lang="ru-RU" sz="2000" dirty="0"/>
              <a:t>матери.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7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0182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Ринолалия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715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Выделяют две формы </a:t>
            </a:r>
            <a:r>
              <a:rPr lang="ru-RU" sz="2000" dirty="0" err="1"/>
              <a:t>ринолалии</a:t>
            </a:r>
            <a:r>
              <a:rPr lang="ru-RU" sz="2000" dirty="0"/>
              <a:t>: открытую и закрытую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6000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000" i="1" dirty="0"/>
              <a:t>При открытой форме </a:t>
            </a:r>
            <a:r>
              <a:rPr lang="ru-RU" sz="2000" i="1" dirty="0" err="1"/>
              <a:t>ринолалии</a:t>
            </a:r>
            <a:r>
              <a:rPr lang="ru-RU" sz="2000" dirty="0"/>
              <a:t> все ротовые звуки приобретают </a:t>
            </a:r>
            <a:r>
              <a:rPr lang="ru-RU" sz="2000" dirty="0" err="1"/>
              <a:t>назальность</a:t>
            </a:r>
            <a:r>
              <a:rPr lang="ru-RU" sz="2000" dirty="0"/>
              <a:t>, то есть носовой оттенок. Особенно изменяется тембр гласных звуков [и], [у]. При произнесении шипящих звуков прибавляется хриплый звук, возникающий в носовой полости. Звуки [п], [б], [д], [т], [к], [г] звучат неясно.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5912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6838" algn="just"/>
            <a:r>
              <a:rPr lang="ru-RU" sz="2000" i="1" dirty="0"/>
              <a:t>При закрытой </a:t>
            </a:r>
            <a:r>
              <a:rPr lang="ru-RU" sz="2000" i="1" dirty="0" err="1"/>
              <a:t>ринолалии</a:t>
            </a:r>
            <a:r>
              <a:rPr lang="ru-RU" sz="2000" dirty="0"/>
              <a:t> понижен физиологический носовой резонанс, страдает, прежде всего, произношение звуков [м], [м'], [н], [н'].</a:t>
            </a:r>
          </a:p>
          <a:p>
            <a:pPr indent="96838" algn="just"/>
            <a:r>
              <a:rPr lang="ru-RU" sz="2000" dirty="0"/>
              <a:t>Ребенку с </a:t>
            </a:r>
            <a:r>
              <a:rPr lang="ru-RU" sz="2000" dirty="0" err="1"/>
              <a:t>ринолалией</a:t>
            </a:r>
            <a:r>
              <a:rPr lang="ru-RU" sz="2000" dirty="0"/>
              <a:t> необходимо длительное согласованное лечение у хирурга и </a:t>
            </a:r>
            <a:r>
              <a:rPr lang="ru-RU" sz="2000" dirty="0" err="1"/>
              <a:t>ортодонта</a:t>
            </a:r>
            <a:r>
              <a:rPr lang="ru-RU" sz="2000" dirty="0"/>
              <a:t>, систематические и длительные коррекционные занятия с </a:t>
            </a:r>
            <a:r>
              <a:rPr lang="ru-RU" sz="2000" dirty="0" smtClean="0"/>
              <a:t>логопедом. </a:t>
            </a:r>
            <a:endParaRPr lang="ru-RU" sz="2000" dirty="0"/>
          </a:p>
        </p:txBody>
      </p:sp>
      <p:pic>
        <p:nvPicPr>
          <p:cNvPr id="1026" name="Picture 2" descr="https://xn--b1aecnthebc1acj.xn--p1ai/uploads/files/flib/1375722062/6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22" y="4496617"/>
            <a:ext cx="3591454" cy="236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1999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Алалия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884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— недоразвитие или полное отсутствие речи, обусловленное органическим поражением речевых зон в коре головного мозга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период внутриутробного или раннего развития ребенка.</a:t>
            </a:r>
          </a:p>
        </p:txBody>
      </p:sp>
      <p:sp>
        <p:nvSpPr>
          <p:cNvPr id="4" name="AutoShape 2" descr="https://razvivayrech.ru/wp-content/uploads/2019/10/Alaliya-u-dete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razvivayrech.ru/wp-content/uploads/2019/10/Alaliya-u-dete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45" y="4319872"/>
            <a:ext cx="3340588" cy="251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820" y="1715218"/>
            <a:ext cx="8592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Среди этиологических факторов выделяют: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</a:pPr>
            <a:r>
              <a:rPr lang="ru-RU" sz="2000" dirty="0"/>
              <a:t>внутриутробные энцефалиты;</a:t>
            </a:r>
          </a:p>
          <a:p>
            <a:pPr marL="546100" lvl="0" indent="-369888">
              <a:buFont typeface="Century Schoolbook" panose="02040604050505020304" pitchFamily="18" charset="0"/>
              <a:buChar char="—"/>
            </a:pPr>
            <a:r>
              <a:rPr lang="ru-RU" sz="2000" dirty="0"/>
              <a:t>менингиты;</a:t>
            </a:r>
          </a:p>
          <a:p>
            <a:pPr marL="546100" lvl="0" indent="-369888">
              <a:buFont typeface="Century Schoolbook" panose="02040604050505020304" pitchFamily="18" charset="0"/>
              <a:buChar char="—"/>
            </a:pPr>
            <a:r>
              <a:rPr lang="ru-RU" sz="2000" dirty="0"/>
              <a:t>интоксикации плода;</a:t>
            </a:r>
          </a:p>
          <a:p>
            <a:pPr marL="546100" lvl="0" indent="-369888">
              <a:buFont typeface="Century Schoolbook" panose="02040604050505020304" pitchFamily="18" charset="0"/>
              <a:buChar char="—"/>
            </a:pPr>
            <a:r>
              <a:rPr lang="ru-RU" sz="2000" dirty="0"/>
              <a:t>внутриутробные или ранние прижизненные травмы мозга;</a:t>
            </a:r>
          </a:p>
          <a:p>
            <a:pPr marL="546100" lvl="0" indent="-369888">
              <a:buFont typeface="Century Schoolbook" panose="02040604050505020304" pitchFamily="18" charset="0"/>
              <a:buChar char="—"/>
            </a:pPr>
            <a:r>
              <a:rPr lang="ru-RU" sz="2000" dirty="0"/>
              <a:t>болезни раннего детства с осложнениями на мозг.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54210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Для алалии характерны:</a:t>
            </a:r>
            <a:endParaRPr lang="ru-RU" sz="2000" dirty="0"/>
          </a:p>
          <a:p>
            <a:pPr marL="542925" lvl="0" indent="-4460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позднее развитие речи;</a:t>
            </a:r>
          </a:p>
          <a:p>
            <a:pPr marL="542925" lvl="0" indent="-4460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медленное накопление словаря;</a:t>
            </a:r>
          </a:p>
          <a:p>
            <a:pPr marL="542925" lvl="0" indent="-4460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нарушение слоговой структуры слова;</a:t>
            </a:r>
          </a:p>
          <a:p>
            <a:pPr marL="542925" lvl="0" indent="-4460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запоздалое формирование фразовой речи с </a:t>
            </a:r>
            <a:r>
              <a:rPr lang="ru-RU" sz="2000" dirty="0" smtClean="0"/>
              <a:t>выраженными аграмматизмами</a:t>
            </a:r>
            <a:r>
              <a:rPr lang="ru-RU" sz="2000" dirty="0"/>
              <a:t>;</a:t>
            </a:r>
          </a:p>
          <a:p>
            <a:pPr marL="542925" lvl="0" indent="-4460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недостаточное или полное отсутствие коммуникативной функции речи. </a:t>
            </a:r>
          </a:p>
        </p:txBody>
      </p:sp>
    </p:spTree>
    <p:extLst>
      <p:ext uri="{BB962C8B-B14F-4D97-AF65-F5344CB8AC3E}">
        <p14:creationId xmlns:p14="http://schemas.microsoft.com/office/powerpoint/2010/main" val="2507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3215" y="97958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Алалия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24" y="631649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000" i="1" dirty="0"/>
              <a:t>При алалии нарушены все компоненты речи: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1072" y="1017568"/>
            <a:ext cx="8748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0" indent="-369888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фонетико-фонематическая </a:t>
            </a:r>
            <a:r>
              <a:rPr lang="ru-RU" sz="2000" dirty="0" smtClean="0"/>
              <a:t>сторона -</a:t>
            </a:r>
            <a:r>
              <a:rPr lang="ru-RU" sz="2000" dirty="0"/>
              <a:t>является способность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различению </a:t>
            </a:r>
            <a:r>
              <a:rPr lang="ru-RU" sz="2000" dirty="0" smtClean="0"/>
              <a:t>и воспроизведению звуков ;</a:t>
            </a:r>
          </a:p>
          <a:p>
            <a:pPr marL="722313" lvl="0" indent="-369888" algn="just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лексико-грамматический строй – это  </a:t>
            </a:r>
            <a:r>
              <a:rPr lang="ru-RU" sz="2000" dirty="0"/>
              <a:t>словарь и грамматически правильное его </a:t>
            </a:r>
            <a:r>
              <a:rPr lang="ru-RU" sz="2000" dirty="0" smtClean="0"/>
              <a:t>использование.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89" y="2236365"/>
            <a:ext cx="849694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/>
            <a:r>
              <a:rPr lang="ru-RU" i="1" dirty="0"/>
              <a:t>Среди неречевых расстройств можно выделить:</a:t>
            </a:r>
            <a:endParaRPr lang="ru-RU" dirty="0"/>
          </a:p>
          <a:p>
            <a:pPr marL="631825" lvl="0" indent="-358775" algn="just">
              <a:buFont typeface="Century Schoolbook" panose="02040604050505020304" pitchFamily="18" charset="0"/>
              <a:buChar char="—"/>
            </a:pPr>
            <a:r>
              <a:rPr lang="ru-RU" sz="1900" dirty="0"/>
              <a:t>м</a:t>
            </a:r>
            <a:r>
              <a:rPr lang="ru-RU" sz="1900" dirty="0" smtClean="0"/>
              <a:t>оторные – нейропсихологический  </a:t>
            </a:r>
            <a:r>
              <a:rPr lang="ru-RU" sz="1900" dirty="0"/>
              <a:t>синдром, при котором нарушаются процессы производства речевого высказывания. </a:t>
            </a:r>
          </a:p>
          <a:p>
            <a:pPr marL="631825" lvl="0" indent="-358775" algn="just">
              <a:buFont typeface="Century Schoolbook" panose="02040604050505020304" pitchFamily="18" charset="0"/>
              <a:buChar char="—"/>
            </a:pPr>
            <a:r>
              <a:rPr lang="ru-RU" sz="1900" dirty="0"/>
              <a:t>сенсорные –</a:t>
            </a:r>
            <a:r>
              <a:rPr lang="ru-RU" sz="1900" dirty="0" smtClean="0"/>
              <a:t> </a:t>
            </a:r>
            <a:r>
              <a:rPr lang="ru-RU" sz="1900" dirty="0"/>
              <a:t>непонимание речи при сохранном элементарном слухе, вторичное недоразвитие собственной речи. </a:t>
            </a:r>
          </a:p>
          <a:p>
            <a:pPr marL="631825" lvl="0" indent="-358775" algn="just">
              <a:buFont typeface="Century Schoolbook" panose="02040604050505020304" pitchFamily="18" charset="0"/>
              <a:buChar char="—"/>
            </a:pPr>
            <a:r>
              <a:rPr lang="ru-RU" sz="1900" dirty="0" err="1"/>
              <a:t>психо</a:t>
            </a:r>
            <a:r>
              <a:rPr lang="ru-RU" sz="1900" dirty="0"/>
              <a:t>-патологические </a:t>
            </a:r>
            <a:r>
              <a:rPr lang="ru-RU" sz="1900" dirty="0" smtClean="0"/>
              <a:t>симптомы</a:t>
            </a:r>
            <a:r>
              <a:rPr lang="ru-RU" sz="1900" dirty="0"/>
              <a:t> – </a:t>
            </a:r>
            <a:r>
              <a:rPr lang="ru-RU" sz="1900" dirty="0" smtClean="0"/>
              <a:t>это</a:t>
            </a:r>
            <a:r>
              <a:rPr lang="ru-RU" sz="1900" dirty="0"/>
              <a:t> признак психического заболевания, отклонение от нормального течения психического процесса.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888" y="4622177"/>
            <a:ext cx="85869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Для детей с моторной алалией характерны</a:t>
            </a:r>
            <a:r>
              <a:rPr lang="ru-RU" sz="1900" dirty="0"/>
              <a:t>: 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1900" dirty="0"/>
              <a:t>ограниченность и неустойчивость внимания и восприятия;</a:t>
            </a:r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1900" dirty="0"/>
              <a:t>дети как бы скользят взглядом по предметам, объектам, картинкам, не улавливая существенных </a:t>
            </a:r>
            <a:r>
              <a:rPr lang="ru-RU" sz="1900" dirty="0" smtClean="0"/>
              <a:t>деталей;</a:t>
            </a:r>
            <a:endParaRPr lang="ru-RU" sz="1900" dirty="0"/>
          </a:p>
          <a:p>
            <a:pPr marL="342900" lvl="0" indent="-342900">
              <a:buFont typeface="Century Schoolbook" panose="02040604050505020304" pitchFamily="18" charset="0"/>
              <a:buChar char="—"/>
            </a:pPr>
            <a:r>
              <a:rPr lang="ru-RU" sz="1900" dirty="0"/>
              <a:t>предметные и сюжетные картинки для занятий с этими детьми должны быть простыми, без отвлекающих подробностей, четкими, яркими.</a:t>
            </a:r>
          </a:p>
        </p:txBody>
      </p:sp>
    </p:spTree>
    <p:extLst>
      <p:ext uri="{BB962C8B-B14F-4D97-AF65-F5344CB8AC3E}">
        <p14:creationId xmlns:p14="http://schemas.microsoft.com/office/powerpoint/2010/main" val="15768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577" y="25533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Афазия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— полная или частичная утрата сформированной речи, возникшая у детей после трех лет или у взрослых из-за поражения определенных отделов головного мозга (травм, опухолей, инфекционных заболеваний мозга, нарушения мозгового кровообращения).</a:t>
            </a:r>
          </a:p>
        </p:txBody>
      </p:sp>
      <p:pic>
        <p:nvPicPr>
          <p:cNvPr id="3074" name="Picture 2" descr="https://www.defectologiya.pro/assets/images/zhurnal/Migacheva/11834dae07b64cb38bd991af78dd0c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59" y="2996952"/>
            <a:ext cx="5052475" cy="361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4572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Заикание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98653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—нарушение </a:t>
            </a:r>
            <a:r>
              <a:rPr lang="ru-RU" sz="2000" dirty="0"/>
              <a:t>темпо-ритмической организации речи, обусловленное судорожным состоянием мышц речевого аппарата. Судороги являются основным внешним симптомом заикания.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1431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 предрасполагающим причинам относят: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  <a:tabLst>
                <a:tab pos="273050" algn="l"/>
              </a:tabLst>
            </a:pPr>
            <a:r>
              <a:rPr lang="ru-RU" sz="2000" dirty="0"/>
              <a:t>неврологическую отягощенность </a:t>
            </a:r>
            <a:r>
              <a:rPr lang="ru-RU" sz="2000" dirty="0" smtClean="0"/>
              <a:t>родителей;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  <a:tabLst>
                <a:tab pos="273050" algn="l"/>
              </a:tabLst>
            </a:pPr>
            <a:r>
              <a:rPr lang="ru-RU" sz="2000" dirty="0"/>
              <a:t>невропатические особенности самого </a:t>
            </a:r>
            <a:r>
              <a:rPr lang="ru-RU" sz="2000" dirty="0" smtClean="0"/>
              <a:t>заикающегося;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  <a:tabLst>
                <a:tab pos="273050" algn="l"/>
              </a:tabLst>
            </a:pPr>
            <a:r>
              <a:rPr lang="ru-RU" sz="2000" dirty="0"/>
              <a:t>конституциональную </a:t>
            </a:r>
            <a:r>
              <a:rPr lang="ru-RU" sz="2000" dirty="0" smtClean="0"/>
              <a:t>предрасположенность;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  <a:tabLst>
                <a:tab pos="273050" algn="l"/>
              </a:tabLst>
            </a:pPr>
            <a:r>
              <a:rPr lang="ru-RU" sz="2000" dirty="0"/>
              <a:t>наследственную </a:t>
            </a:r>
            <a:r>
              <a:rPr lang="ru-RU" sz="2000" dirty="0" smtClean="0"/>
              <a:t>отягощенность;</a:t>
            </a:r>
            <a:endParaRPr lang="ru-RU" sz="2000" dirty="0"/>
          </a:p>
          <a:p>
            <a:pPr marL="546100" lvl="0" indent="-369888">
              <a:buFont typeface="Century Schoolbook" panose="02040604050505020304" pitchFamily="18" charset="0"/>
              <a:buChar char="—"/>
              <a:tabLst>
                <a:tab pos="273050" algn="l"/>
              </a:tabLst>
            </a:pPr>
            <a:r>
              <a:rPr lang="ru-RU" sz="2000" dirty="0"/>
              <a:t>поражение головного мозга.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84" y="3764845"/>
            <a:ext cx="8693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 группе производящих причин выделяют:</a:t>
            </a:r>
            <a:endParaRPr lang="ru-RU" sz="2000" dirty="0"/>
          </a:p>
          <a:p>
            <a:pPr marL="542925" lvl="0" indent="-366713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анатомо-физиологические; </a:t>
            </a:r>
            <a:endParaRPr lang="ru-RU" sz="2000" dirty="0"/>
          </a:p>
          <a:p>
            <a:pPr marL="542925" lvl="0" indent="-366713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психические </a:t>
            </a:r>
            <a:r>
              <a:rPr lang="ru-RU" sz="2000" dirty="0"/>
              <a:t>и </a:t>
            </a:r>
            <a:r>
              <a:rPr lang="ru-RU" sz="2000" dirty="0" smtClean="0"/>
              <a:t>социальные.</a:t>
            </a:r>
            <a:endParaRPr lang="ru-RU" sz="2000" dirty="0"/>
          </a:p>
        </p:txBody>
      </p:sp>
      <p:pic>
        <p:nvPicPr>
          <p:cNvPr id="4100" name="Picture 4" descr="https://site-448a9c6.1c-umi.ru/images/cms/data/dsc_4932-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0715"/>
            <a:ext cx="3744416" cy="249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Фонетико-фонематическое недоразвитие речи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8512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— </a:t>
            </a:r>
            <a:r>
              <a:rPr lang="ru-RU" sz="2000" dirty="0" smtClean="0"/>
              <a:t>это </a:t>
            </a:r>
            <a:r>
              <a:rPr lang="ru-RU" sz="2000" dirty="0"/>
              <a:t>нарушение процессов формирования произносительной стороны родного языка у детей с различными речевыми расстройствами, связанными с дефектами восприятия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произношения звуков</a:t>
            </a:r>
            <a:r>
              <a:rPr lang="ru-RU" sz="2000" dirty="0" smtClean="0"/>
              <a:t>. К </a:t>
            </a:r>
            <a:r>
              <a:rPr lang="ru-RU" sz="2000" dirty="0"/>
              <a:t>этой категории относятся дети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нормальным слухом и сохранным интеллектом.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1634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ru-RU" sz="2000" i="1" dirty="0"/>
              <a:t>Выделяют несколько групп детей с данным заключением</a:t>
            </a:r>
            <a:r>
              <a:rPr lang="ru-RU" sz="20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88705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дети, у которых возникают затруднения только в различении нарушенных в произношении звуков;</a:t>
            </a:r>
          </a:p>
          <a:p>
            <a:pPr marL="285750" lvl="0" indent="-28575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дети, у которых нарушено различение большого количества звуков из разных фонетических групп;</a:t>
            </a:r>
          </a:p>
          <a:p>
            <a:pPr marL="285750" lvl="0" indent="-28575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дети с глубоким фонематическим недоразвитием, которые вообще не различают отношения между звуковыми элементами, не способны выделить звуки из состава слова и определить их последовательность</a:t>
            </a:r>
            <a:r>
              <a:rPr lang="ru-RU" dirty="0"/>
              <a:t>.</a:t>
            </a:r>
          </a:p>
        </p:txBody>
      </p:sp>
      <p:sp>
        <p:nvSpPr>
          <p:cNvPr id="6" name="AutoShape 2" descr="https://osteomed-clinic.ru/upload/medialibrary/a7a/a7a1e4ba1dbf32796ec5ab161c7e33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osteomed-clinic.ru/upload/medialibrary/a7a/a7a1e4ba1dbf32796ec5ab161c7e338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20155"/>
            <a:ext cx="2901211" cy="193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2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48580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Общее недоразвитие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речи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2413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— </a:t>
            </a:r>
            <a:r>
              <a:rPr lang="ru-RU" sz="2000" dirty="0" smtClean="0"/>
              <a:t>это </a:t>
            </a:r>
            <a:r>
              <a:rPr lang="ru-RU" sz="2000" dirty="0"/>
              <a:t>сложные речевые расстройства, при которых у детей нарушено формирование всех компонентов речи, касающихся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звуковой, и смысловой сторон, при нормальном слухе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интеллекте.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99719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Принято выделять четыре уровня речевого развития при ОНР</a:t>
            </a:r>
            <a:r>
              <a:rPr lang="ru-RU" sz="2000" dirty="0" smtClean="0"/>
              <a:t>.</a:t>
            </a:r>
          </a:p>
          <a:p>
            <a:pPr marL="176213" algn="just"/>
            <a:r>
              <a:rPr lang="ru-RU" sz="2000" b="1" dirty="0" smtClean="0"/>
              <a:t>I</a:t>
            </a:r>
            <a:r>
              <a:rPr lang="ru-RU" sz="2000" dirty="0" smtClean="0"/>
              <a:t> уровень речевого развития – это «отсутствие общеупотребительной  речи»;</a:t>
            </a:r>
          </a:p>
          <a:p>
            <a:pPr marL="176213" algn="just"/>
            <a:endParaRPr lang="ru-RU" sz="2000" dirty="0" smtClean="0"/>
          </a:p>
          <a:p>
            <a:pPr marL="176213"/>
            <a:r>
              <a:rPr lang="en-US" sz="2000" b="1" dirty="0" smtClean="0"/>
              <a:t>II</a:t>
            </a:r>
            <a:r>
              <a:rPr lang="ru-RU" sz="2000" dirty="0" smtClean="0"/>
              <a:t> </a:t>
            </a:r>
            <a:r>
              <a:rPr lang="ru-RU" sz="2000" dirty="0"/>
              <a:t>уровень речевого </a:t>
            </a:r>
            <a:r>
              <a:rPr lang="ru-RU" sz="2000" dirty="0" smtClean="0"/>
              <a:t>развития – «начатки» общеупотребительной речи; </a:t>
            </a:r>
          </a:p>
          <a:p>
            <a:pPr marL="176213"/>
            <a:endParaRPr lang="en-US" sz="2000" dirty="0" smtClean="0"/>
          </a:p>
          <a:p>
            <a:pPr marL="176213" algn="just"/>
            <a:r>
              <a:rPr lang="en-US" sz="2000" b="1" dirty="0" smtClean="0"/>
              <a:t>III</a:t>
            </a:r>
            <a:r>
              <a:rPr lang="ru-RU" sz="2000" dirty="0" smtClean="0"/>
              <a:t> </a:t>
            </a:r>
            <a:r>
              <a:rPr lang="ru-RU" sz="2000" dirty="0"/>
              <a:t>уровень речевого </a:t>
            </a:r>
            <a:r>
              <a:rPr lang="ru-RU" sz="2000" dirty="0" smtClean="0"/>
              <a:t>развития </a:t>
            </a:r>
            <a:r>
              <a:rPr lang="ru-RU" sz="2000" dirty="0"/>
              <a:t> – </a:t>
            </a:r>
            <a:r>
              <a:rPr lang="ru-RU" sz="2000" dirty="0" smtClean="0"/>
              <a:t>наличие развернутой фразовой речи с выраженными элементами лексико-грамматического </a:t>
            </a:r>
            <a:br>
              <a:rPr lang="ru-RU" sz="2000" dirty="0" smtClean="0"/>
            </a:br>
            <a:r>
              <a:rPr lang="ru-RU" sz="2000" dirty="0" smtClean="0"/>
              <a:t>и фонетико-фонематического недоразвития; </a:t>
            </a:r>
          </a:p>
          <a:p>
            <a:pPr marL="176213" algn="just"/>
            <a:endParaRPr lang="en-US" sz="2000" dirty="0" smtClean="0"/>
          </a:p>
          <a:p>
            <a:pPr marL="176213" algn="just"/>
            <a:r>
              <a:rPr lang="en-US" sz="2000" b="1" dirty="0" smtClean="0"/>
              <a:t>IV</a:t>
            </a:r>
            <a:r>
              <a:rPr lang="ru-RU" sz="2000" dirty="0" smtClean="0"/>
              <a:t>  </a:t>
            </a:r>
            <a:r>
              <a:rPr lang="ru-RU" sz="2000" dirty="0"/>
              <a:t>уровень речевого </a:t>
            </a:r>
            <a:r>
              <a:rPr lang="ru-RU" sz="2000" dirty="0" smtClean="0"/>
              <a:t>развития </a:t>
            </a:r>
            <a:r>
              <a:rPr lang="ru-RU" sz="2000" dirty="0"/>
              <a:t>– </a:t>
            </a:r>
            <a:r>
              <a:rPr lang="ru-RU" sz="2000" dirty="0" smtClean="0"/>
              <a:t> остаточные проявления недоразвития элементов лексико-грамматических и фонетико-фонематических компонентов языковой системы.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76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7"/>
            <a:ext cx="4964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Задержка речевого развития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276" y="767875"/>
            <a:ext cx="8477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— </a:t>
            </a:r>
            <a:r>
              <a:rPr lang="ru-RU" sz="2000" dirty="0" smtClean="0">
                <a:latin typeface="+mj-lt"/>
              </a:rPr>
              <a:t>характеризуется </a:t>
            </a:r>
            <a:r>
              <a:rPr lang="ru-RU" sz="2000" dirty="0">
                <a:latin typeface="+mj-lt"/>
              </a:rPr>
              <a:t>более медленными по сравнению с нормой темпами усвоения родного языка. Причем отставание равномерно в формировании всех компонентов языка.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153" y="1831716"/>
            <a:ext cx="8498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r>
              <a:rPr lang="ru-RU" sz="2000" i="1" dirty="0"/>
              <a:t>Причины задержки речевого развития разнообразны: </a:t>
            </a:r>
            <a:endParaRPr lang="ru-RU" sz="2000" dirty="0"/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проблемы в развитии слухового, зрительного и тактильного восприятия; </a:t>
            </a:r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интеллектуальная недостаточность;</a:t>
            </a:r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наследственный тип позднего развития речи;</a:t>
            </a:r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соматическая </a:t>
            </a:r>
            <a:r>
              <a:rPr lang="ru-RU" sz="2000" dirty="0" err="1"/>
              <a:t>ослабленность</a:t>
            </a:r>
            <a:r>
              <a:rPr lang="ru-RU" sz="2000" dirty="0"/>
              <a:t>; </a:t>
            </a:r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болезненность ребенка, из-за которой задерживается формирование всех психических функций; </a:t>
            </a:r>
          </a:p>
          <a:p>
            <a:pPr marL="455613" lvl="0" indent="-35877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 социальные факторы, а именно отсутствие адекватных условий для развития речи ребенка.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2328"/>
            <a:ext cx="3469159" cy="2215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472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Клещевникова</a:t>
            </a:r>
            <a:r>
              <a:rPr lang="ru-RU" dirty="0"/>
              <a:t> В.И. Нормативно – правовое обеспечение работы коррекционных и оздоровительных групп ДОУ // Справочник руководителя ДОУ, 2009. №5, с.37.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Логопедия.  Теория    и   практика.   /    Под     ред.     д. п. н.     профессора Т.Б Филичевой. М.: </a:t>
            </a:r>
            <a:r>
              <a:rPr lang="ru-RU" dirty="0" err="1"/>
              <a:t>Эксмо</a:t>
            </a:r>
            <a:r>
              <a:rPr lang="ru-RU" dirty="0"/>
              <a:t>. 2017. 608 с.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Шматко</a:t>
            </a:r>
            <a:r>
              <a:rPr lang="ru-RU" dirty="0"/>
              <a:t> Н.Д. Дети с отклонениями в развитии. Методическое пособие для педагогов, воспитателей массовых и специальных учреждений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родителей. М.: «АКВАРИУМ - ЛТД», 2001. 128 с.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Список литературы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blotos.ru/wp-content/uploads/6/3/0/630f4ab558d20ba171401134a1723232.jpg"/>
          <p:cNvPicPr>
            <a:picLocks noChangeAspect="1" noChangeArrowheads="1"/>
          </p:cNvPicPr>
          <p:nvPr/>
        </p:nvPicPr>
        <p:blipFill>
          <a:blip r:embed="rId2" cstate="print"/>
          <a:srcRect r="9534"/>
          <a:stretch>
            <a:fillRect/>
          </a:stretch>
        </p:blipFill>
        <p:spPr bwMode="auto">
          <a:xfrm>
            <a:off x="6072198" y="4973137"/>
            <a:ext cx="2722614" cy="188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b="1" dirty="0" smtClean="0">
                <a:cs typeface="Arial" pitchFamily="34" charset="0"/>
              </a:rPr>
              <a:t>Речь</a:t>
            </a:r>
            <a:r>
              <a:rPr lang="ru-RU" dirty="0" smtClean="0">
                <a:cs typeface="Arial" pitchFamily="34" charset="0"/>
              </a:rPr>
              <a:t> — один из наиболее мощных факторов и стимулов развития ребенка. Она служит основным средством общения.</a:t>
            </a:r>
          </a:p>
          <a:p>
            <a:pPr indent="360363" algn="just"/>
            <a:r>
              <a:rPr lang="ru-RU" dirty="0" smtClean="0">
                <a:cs typeface="Arial" pitchFamily="34" charset="0"/>
              </a:rPr>
              <a:t>Мыслительные операции (анализ, синтез, сравнение, обобщение, абстракция и другие) развиваются и совершенствуются в процессе овладения речью. От уровня речевого развития зависит общее интеллектуальное развитие.</a:t>
            </a:r>
          </a:p>
          <a:p>
            <a:pPr indent="360363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9875" lvl="0"/>
            <a:endParaRPr lang="ru-RU" dirty="0" smtClean="0"/>
          </a:p>
          <a:p>
            <a:pPr indent="360363" algn="just"/>
            <a:endParaRPr lang="ru-RU" dirty="0" smtClean="0"/>
          </a:p>
          <a:p>
            <a:pPr indent="360363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63382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b="1" dirty="0" smtClean="0"/>
              <a:t>Нарушение речи</a:t>
            </a:r>
            <a:r>
              <a:rPr lang="ru-RU" dirty="0" smtClean="0"/>
              <a:t> – отклонения в речи говорящего от языковой нормы, принятой в данной языковой среде.</a:t>
            </a:r>
          </a:p>
          <a:p>
            <a:pPr indent="360363" algn="just"/>
            <a:endParaRPr lang="ru-RU" dirty="0" smtClean="0"/>
          </a:p>
          <a:p>
            <a:pPr marL="269875" algn="just"/>
            <a:r>
              <a:rPr lang="ru-RU" i="1" dirty="0" smtClean="0"/>
              <a:t>Речевые нарушения характеризуются следующими особенностями:</a:t>
            </a:r>
            <a:endParaRPr lang="ru-RU" dirty="0" smtClean="0"/>
          </a:p>
          <a:p>
            <a:pPr marL="269875" lvl="0">
              <a:buFont typeface="+mj-lt"/>
              <a:buAutoNum type="arabicPeriod"/>
            </a:pPr>
            <a:r>
              <a:rPr lang="ru-RU" dirty="0" smtClean="0"/>
              <a:t> Они не соответствуют возрасту говорящего; </a:t>
            </a:r>
          </a:p>
          <a:p>
            <a:pPr marL="269875" lvl="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Не являются диалектизмами; </a:t>
            </a:r>
          </a:p>
          <a:p>
            <a:pPr marL="269875">
              <a:buFont typeface="+mj-lt"/>
              <a:buAutoNum type="arabicPeriod"/>
            </a:pPr>
            <a:r>
              <a:rPr lang="ru-RU" dirty="0" smtClean="0"/>
              <a:t> Связаны с отклонениями в функционировании психофизиологических механизмов речи;</a:t>
            </a:r>
          </a:p>
          <a:p>
            <a:pPr marL="269875">
              <a:buFont typeface="+mj-lt"/>
              <a:buAutoNum type="arabicPeriod"/>
            </a:pPr>
            <a:r>
              <a:rPr lang="ru-RU" dirty="0" smtClean="0"/>
              <a:t> Носят устойчивый характер и самостоятельно не  исчезают;</a:t>
            </a:r>
          </a:p>
          <a:p>
            <a:pPr marL="269875">
              <a:buFont typeface="+mj-lt"/>
              <a:buAutoNum type="arabicPeriod"/>
            </a:pPr>
            <a:r>
              <a:rPr lang="ru-RU" dirty="0" smtClean="0"/>
              <a:t> Часто оказывают отрицательное влияние на дальнейшее  психическое развитие ребенка;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08518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 Требуют определенного логопедического воздействия в  зависимости от их характера.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873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7170" name="Picture 2" descr="https://bipbap.ru/wp-content/uploads/2021/04/image_image_625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210498" cy="37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142852"/>
            <a:ext cx="228601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Причины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714356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негативные факторы в период беременности и родов;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«педагогическая запущенность» - ребенок по разным причинам 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не получает достаточного внимания к себе; 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перинатальная энцефалопатия (ПЭП) - различные по происхождению поражения головного мозга до, во время или после родов;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частые болезни, инфекции, травмы до 3 лет;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наследственные факторы;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снижение слуха;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анатомические особенности челюстно-лицевого аппарата;</a:t>
            </a:r>
          </a:p>
          <a:p>
            <a:pPr marL="352425" lvl="0" indent="-352425" algn="just">
              <a:lnSpc>
                <a:spcPct val="150000"/>
              </a:lnSpc>
              <a:buFont typeface="Arial" pitchFamily="34" charset="0"/>
              <a:buChar char="—"/>
            </a:pPr>
            <a:r>
              <a:rPr lang="ru-RU" dirty="0" smtClean="0">
                <a:cs typeface="Arial" pitchFamily="34" charset="0"/>
              </a:rPr>
              <a:t>сосание пальца.</a:t>
            </a:r>
          </a:p>
          <a:p>
            <a:endParaRPr lang="ru-RU" dirty="0"/>
          </a:p>
        </p:txBody>
      </p:sp>
      <p:pic>
        <p:nvPicPr>
          <p:cNvPr id="4" name="Picture 2" descr="https://test.odkrywamyzakryte.com/wp-content/uploads/2018/11/5534796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643446"/>
            <a:ext cx="273930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Виды отклонений в речевом развитии детей дошкольного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возраста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762" y="1052736"/>
            <a:ext cx="8128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2000" dirty="0"/>
              <a:t>Ребенку с речевой патологией могут быть поставлены следующие заключения:</a:t>
            </a:r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 err="1"/>
              <a:t>д</a:t>
            </a:r>
            <a:r>
              <a:rPr lang="ru-RU" sz="2000" dirty="0" err="1" smtClean="0"/>
              <a:t>ислалия</a:t>
            </a:r>
            <a:r>
              <a:rPr lang="ru-RU" sz="2000" dirty="0" smtClean="0"/>
              <a:t>;</a:t>
            </a:r>
            <a:endParaRPr lang="ru-RU" sz="2000" dirty="0"/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/>
              <a:t>д</a:t>
            </a:r>
            <a:r>
              <a:rPr lang="ru-RU" sz="2000" dirty="0" smtClean="0"/>
              <a:t>изартрия;</a:t>
            </a:r>
            <a:endParaRPr lang="ru-RU" sz="2000" dirty="0"/>
          </a:p>
          <a:p>
            <a:pPr marL="725488" indent="-363538">
              <a:buFont typeface="Century Schoolbook" panose="02040604050505020304" pitchFamily="18" charset="0"/>
              <a:buChar char="—"/>
            </a:pPr>
            <a:r>
              <a:rPr lang="ru-RU" sz="2000" dirty="0" err="1"/>
              <a:t>ринолалия</a:t>
            </a:r>
            <a:r>
              <a:rPr lang="ru-RU" sz="2000" dirty="0" smtClean="0"/>
              <a:t>;</a:t>
            </a:r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алалия;</a:t>
            </a:r>
            <a:endParaRPr lang="ru-RU" sz="2000" dirty="0"/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заикание;</a:t>
            </a:r>
            <a:endParaRPr lang="ru-RU" sz="2000" dirty="0"/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/>
              <a:t>общее недоразвитие речи (ОНР</a:t>
            </a:r>
            <a:r>
              <a:rPr lang="ru-RU" sz="2000" dirty="0" smtClean="0"/>
              <a:t>);</a:t>
            </a:r>
            <a:endParaRPr lang="ru-RU" sz="2000" dirty="0"/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/>
              <a:t>фонетико-фонематическое недоразвитие речи (ФФНР</a:t>
            </a:r>
            <a:r>
              <a:rPr lang="ru-RU" sz="2000" dirty="0" smtClean="0"/>
              <a:t>);</a:t>
            </a:r>
            <a:endParaRPr lang="ru-RU" sz="2000" dirty="0"/>
          </a:p>
          <a:p>
            <a:pPr marL="725488" lvl="0" indent="-363538">
              <a:buFont typeface="Century Schoolbook" panose="02040604050505020304" pitchFamily="18" charset="0"/>
              <a:buChar char="—"/>
            </a:pPr>
            <a:r>
              <a:rPr lang="ru-RU" sz="2000" dirty="0"/>
              <a:t>задержка речевого развития (ЗРР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4" name="AutoShape 4" descr="https://logprof.ru/wp-content/uploads/2018/12/zaikani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logprof.ru/wp-content/uploads/2018/12/zaikani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logprof.ru/wp-content/uploads/2018/12/zaikanie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logprof.ru/wp-content/uploads/2018/12/zaikanie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/>
          <a:stretch/>
        </p:blipFill>
        <p:spPr bwMode="auto">
          <a:xfrm>
            <a:off x="2622426" y="4516863"/>
            <a:ext cx="3755131" cy="226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1179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Дислалия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0495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— это нарушение звукопроизношения у детей, которое проявляется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дефектах воспроизведения звуков речи.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ru-RU" i="1" dirty="0"/>
              <a:t>Особенности:</a:t>
            </a:r>
            <a:endParaRPr lang="ru-RU" dirty="0"/>
          </a:p>
          <a:p>
            <a:pPr marL="531813" lvl="0" indent="-354013">
              <a:buFont typeface="Century Schoolbook" panose="02040604050505020304" pitchFamily="18" charset="0"/>
              <a:buChar char="—"/>
              <a:tabLst>
                <a:tab pos="723900" algn="l"/>
              </a:tabLst>
            </a:pPr>
            <a:r>
              <a:rPr lang="ru-RU" dirty="0"/>
              <a:t>хороший словарный запас,</a:t>
            </a:r>
          </a:p>
          <a:p>
            <a:pPr marL="531813" lvl="0" indent="-354013">
              <a:buFont typeface="Century Schoolbook" panose="02040604050505020304" pitchFamily="18" charset="0"/>
              <a:buChar char="—"/>
              <a:tabLst>
                <a:tab pos="723900" algn="l"/>
              </a:tabLst>
            </a:pPr>
            <a:r>
              <a:rPr lang="ru-RU" dirty="0"/>
              <a:t>правильное построение предложений и согласование слов;</a:t>
            </a:r>
          </a:p>
          <a:p>
            <a:pPr marL="531813" lvl="0" indent="-354013">
              <a:buFont typeface="Century Schoolbook" panose="02040604050505020304" pitchFamily="18" charset="0"/>
              <a:buChar char="—"/>
              <a:tabLst>
                <a:tab pos="723900" algn="l"/>
              </a:tabLst>
            </a:pPr>
            <a:r>
              <a:rPr lang="ru-RU" dirty="0"/>
              <a:t>дефектное произношение некоторых звуков</a:t>
            </a:r>
            <a:r>
              <a:rPr lang="ru-R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650833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ru-RU" dirty="0"/>
              <a:t>В зависимости от сохранности анатомического строения речевого аппарата выделяют два вида </a:t>
            </a:r>
            <a:r>
              <a:rPr lang="ru-RU" dirty="0" err="1"/>
              <a:t>дислалии</a:t>
            </a:r>
            <a:r>
              <a:rPr lang="ru-RU" dirty="0"/>
              <a:t>: </a:t>
            </a:r>
            <a:r>
              <a:rPr lang="ru-RU" b="1" i="1" dirty="0"/>
              <a:t>функциональную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 </a:t>
            </a:r>
            <a:r>
              <a:rPr lang="ru-RU" b="1" i="1" dirty="0"/>
              <a:t>механическую. </a:t>
            </a:r>
            <a:endParaRPr lang="ru-RU" i="1" dirty="0" smtClean="0"/>
          </a:p>
          <a:p>
            <a:pPr indent="273050"/>
            <a:endParaRPr lang="ru-RU" i="1" dirty="0" smtClean="0"/>
          </a:p>
          <a:p>
            <a:pPr indent="273050"/>
            <a:r>
              <a:rPr lang="ru-RU" i="1" dirty="0" smtClean="0"/>
              <a:t>Причины </a:t>
            </a:r>
            <a:r>
              <a:rPr lang="ru-RU" i="1" dirty="0"/>
              <a:t>функциональной </a:t>
            </a:r>
            <a:r>
              <a:rPr lang="ru-RU" i="1" dirty="0" err="1"/>
              <a:t>дислалии</a:t>
            </a:r>
            <a:r>
              <a:rPr lang="ru-RU" i="1" dirty="0"/>
              <a:t>:</a:t>
            </a:r>
            <a:endParaRPr lang="ru-RU" dirty="0"/>
          </a:p>
          <a:p>
            <a:pPr marL="531813" lvl="0" indent="-354013" algn="just">
              <a:buFont typeface="Century Schoolbook" panose="02040604050505020304" pitchFamily="18" charset="0"/>
              <a:buChar char="—"/>
              <a:tabLst>
                <a:tab pos="531813" algn="l"/>
              </a:tabLst>
            </a:pPr>
            <a:r>
              <a:rPr lang="ru-RU" dirty="0"/>
              <a:t>общая физическая </a:t>
            </a:r>
            <a:r>
              <a:rPr lang="ru-RU" dirty="0" err="1"/>
              <a:t>ослабленность</a:t>
            </a:r>
            <a:r>
              <a:rPr lang="ru-RU" dirty="0"/>
              <a:t>, обусловленная частыми соматическими заболеваниями;</a:t>
            </a:r>
          </a:p>
          <a:p>
            <a:pPr marL="531813" lvl="0" indent="-354013" algn="just">
              <a:buFont typeface="Century Schoolbook" panose="02040604050505020304" pitchFamily="18" charset="0"/>
              <a:buChar char="—"/>
              <a:tabLst>
                <a:tab pos="531813" algn="l"/>
              </a:tabLst>
            </a:pPr>
            <a:r>
              <a:rPr lang="ru-RU" dirty="0"/>
              <a:t>недостаточная степень развития фонематического слуха;</a:t>
            </a:r>
          </a:p>
          <a:p>
            <a:pPr marL="531813" lvl="0" indent="-354013" algn="just">
              <a:buFont typeface="Century Schoolbook" panose="02040604050505020304" pitchFamily="18" charset="0"/>
              <a:buChar char="—"/>
              <a:tabLst>
                <a:tab pos="531813" algn="l"/>
              </a:tabLst>
            </a:pPr>
            <a:r>
              <a:rPr lang="ru-RU" dirty="0"/>
              <a:t>неблагоприятные социальные и </a:t>
            </a:r>
            <a:r>
              <a:rPr lang="ru-RU" dirty="0" smtClean="0"/>
              <a:t>речевые </a:t>
            </a:r>
            <a:r>
              <a:rPr lang="ru-RU" dirty="0"/>
              <a:t>условия, в которых воспитывается ребёнок;</a:t>
            </a:r>
          </a:p>
          <a:p>
            <a:pPr marL="531813" lvl="0" indent="-354013" algn="just">
              <a:buFont typeface="Century Schoolbook" panose="02040604050505020304" pitchFamily="18" charset="0"/>
              <a:buChar char="—"/>
              <a:tabLst>
                <a:tab pos="531813" algn="l"/>
              </a:tabLst>
            </a:pPr>
            <a:r>
              <a:rPr lang="ru-RU" dirty="0"/>
              <a:t>двуязычие в семье.</a:t>
            </a:r>
          </a:p>
          <a:p>
            <a:endParaRPr lang="ru-RU" dirty="0"/>
          </a:p>
        </p:txBody>
      </p:sp>
      <p:sp>
        <p:nvSpPr>
          <p:cNvPr id="6" name="AutoShape 2" descr="https://topobrazovanie.ru/wp-content/uploads/2019/02/5bb73bb6-47c3-4c80-9790-613325a748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topobrazovanie.ru/wp-content/uploads/2019/02/5bb73bb6-47c3-4c80-9790-613325a7485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static.tildacdn.com/tild3230-6637-4961-a338-613365643361/image_8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06246"/>
            <a:ext cx="2483840" cy="1651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5224" y="18404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Дислалия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Причины механической </a:t>
            </a:r>
            <a:r>
              <a:rPr lang="ru-RU" sz="2000" i="1" dirty="0" err="1"/>
              <a:t>дислалии</a:t>
            </a:r>
            <a:r>
              <a:rPr lang="ru-RU" sz="2000" i="1" dirty="0"/>
              <a:t>:</a:t>
            </a:r>
            <a:endParaRPr lang="ru-RU" sz="2000" dirty="0"/>
          </a:p>
          <a:p>
            <a:pPr algn="just"/>
            <a:r>
              <a:rPr lang="ru-RU" sz="2000" dirty="0"/>
              <a:t>  1. Недостатки строения челюстно-зубной системы:</a:t>
            </a:r>
          </a:p>
          <a:p>
            <a:pPr marL="352425" algn="just"/>
            <a:r>
              <a:rPr lang="ru-RU" sz="2000" dirty="0"/>
              <a:t>а) дефекты в строении зубного ряда (отсутствие передних зубов, редкие передние зубы, двойной ряд зубов);</a:t>
            </a:r>
          </a:p>
          <a:p>
            <a:pPr marL="352425" algn="just"/>
            <a:r>
              <a:rPr lang="ru-RU" sz="2000" dirty="0"/>
              <a:t>б) дефекты в строении челюстей:</a:t>
            </a:r>
          </a:p>
          <a:p>
            <a:pPr marL="898525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 err="1"/>
              <a:t>прогнатия</a:t>
            </a:r>
            <a:r>
              <a:rPr lang="ru-RU" sz="2000" dirty="0"/>
              <a:t> (верхняя челюсть резко выдвинута вперёд);</a:t>
            </a:r>
          </a:p>
          <a:p>
            <a:pPr marL="898525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 err="1"/>
              <a:t>прогения</a:t>
            </a:r>
            <a:r>
              <a:rPr lang="ru-RU" sz="2000" dirty="0"/>
              <a:t> (нижняя челюсть резко выдвинута вперёд);</a:t>
            </a:r>
          </a:p>
          <a:p>
            <a:pPr marL="898525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передний открытый прикус;</a:t>
            </a:r>
          </a:p>
          <a:p>
            <a:pPr marL="898525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боковой, двусторонний </a:t>
            </a:r>
            <a:r>
              <a:rPr lang="ru-RU" sz="2000" dirty="0" smtClean="0"/>
              <a:t>прикус;</a:t>
            </a:r>
          </a:p>
          <a:p>
            <a:pPr marL="898525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укороченная </a:t>
            </a:r>
            <a:r>
              <a:rPr lang="ru-RU" sz="2000" dirty="0"/>
              <a:t>или слишком массивная уздечка языка.</a:t>
            </a:r>
          </a:p>
          <a:p>
            <a:pPr algn="just"/>
            <a:r>
              <a:rPr lang="ru-RU" sz="2000" dirty="0"/>
              <a:t>  2. Патологические изменения величины и формы языка.</a:t>
            </a:r>
          </a:p>
          <a:p>
            <a:pPr algn="just"/>
            <a:r>
              <a:rPr lang="ru-RU" sz="2000" dirty="0"/>
              <a:t>  3. Неправильное строение твёрдого и мягкого нёба.</a:t>
            </a:r>
          </a:p>
          <a:p>
            <a:pPr algn="just"/>
            <a:r>
              <a:rPr lang="ru-RU" sz="2000" dirty="0"/>
              <a:t>  4. Атипичное строение губ.</a:t>
            </a:r>
          </a:p>
          <a:p>
            <a:endParaRPr lang="ru-RU" dirty="0"/>
          </a:p>
        </p:txBody>
      </p:sp>
      <p:pic>
        <p:nvPicPr>
          <p:cNvPr id="3074" name="Picture 2" descr="https://temperaturka.com/wp-content/uploads/a/f/8/af899df1db362eb50aff3eb1c6eeea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3953"/>
            <a:ext cx="3096344" cy="180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82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Дизартрия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69867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ru-RU" sz="2000" dirty="0" smtClean="0"/>
              <a:t>— расстройство </a:t>
            </a:r>
            <a:r>
              <a:rPr lang="ru-RU" sz="2000" dirty="0"/>
              <a:t>произношения, обусловленное недостаточным развитием речевого аппарата в результате органического поражения центральной и периферической нервных </a:t>
            </a:r>
            <a:r>
              <a:rPr lang="ru-RU" sz="2000" dirty="0" smtClean="0"/>
              <a:t>систем.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2525" y="148553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/>
            <a:r>
              <a:rPr lang="ru-RU" sz="2000" i="1" dirty="0"/>
              <a:t>Основными клиническими признакам и дизартрии являются:</a:t>
            </a:r>
            <a:endParaRPr lang="ru-RU" sz="2000" dirty="0"/>
          </a:p>
          <a:p>
            <a:pPr marL="801688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нарушение мышечного тонуса в речевой </a:t>
            </a:r>
            <a:r>
              <a:rPr lang="ru-RU" sz="2000" dirty="0" smtClean="0"/>
              <a:t>мускулатуре</a:t>
            </a:r>
            <a:r>
              <a:rPr lang="ru-RU" sz="2000" dirty="0"/>
              <a:t>;</a:t>
            </a:r>
          </a:p>
          <a:p>
            <a:pPr marL="801688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ограниченная возможность произвольных артикуляционных движений из-за парезов или </a:t>
            </a:r>
            <a:r>
              <a:rPr lang="ru-RU" sz="2000" dirty="0" smtClean="0"/>
              <a:t>параличей</a:t>
            </a:r>
            <a:r>
              <a:rPr lang="ru-RU" sz="2000" dirty="0"/>
              <a:t>;</a:t>
            </a:r>
          </a:p>
          <a:p>
            <a:pPr marL="801688" lvl="0" indent="-352425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нарушение голосообразования и дыхания.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11674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/>
            <a:r>
              <a:rPr lang="ru-RU" sz="2000" i="1" dirty="0"/>
              <a:t>Основными показателями при диагностике дизартрий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по </a:t>
            </a:r>
            <a:r>
              <a:rPr lang="ru-RU" sz="2000" i="1" dirty="0"/>
              <a:t>степени </a:t>
            </a:r>
            <a:r>
              <a:rPr lang="ru-RU" sz="2000" i="1" dirty="0" smtClean="0"/>
              <a:t>поражения являются: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2525" y="3824632"/>
            <a:ext cx="6423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 smtClean="0"/>
              <a:t>мимика;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д</a:t>
            </a:r>
            <a:r>
              <a:rPr lang="ru-RU" sz="2000" dirty="0" smtClean="0"/>
              <a:t>ыхание;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г</a:t>
            </a:r>
            <a:r>
              <a:rPr lang="ru-RU" sz="2000" dirty="0" smtClean="0"/>
              <a:t>олосообразование</a:t>
            </a:r>
            <a:r>
              <a:rPr lang="ru-RU" sz="2000" dirty="0"/>
              <a:t>;</a:t>
            </a:r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рефлекторные движения </a:t>
            </a:r>
            <a:r>
              <a:rPr lang="ru-RU" sz="2000" dirty="0" smtClean="0"/>
              <a:t>языка; 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произвольные движения языком и </a:t>
            </a:r>
            <a:r>
              <a:rPr lang="ru-RU" sz="2000" dirty="0" smtClean="0"/>
              <a:t>губами; 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гиперкинезы (насильственные движения</a:t>
            </a:r>
            <a:r>
              <a:rPr lang="ru-RU" sz="2000" dirty="0" smtClean="0"/>
              <a:t>); 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 err="1"/>
              <a:t>синкинезии</a:t>
            </a:r>
            <a:r>
              <a:rPr lang="ru-RU" sz="2000" dirty="0"/>
              <a:t> (сопутствующие движения</a:t>
            </a:r>
            <a:r>
              <a:rPr lang="ru-RU" sz="2000" dirty="0" smtClean="0"/>
              <a:t>);</a:t>
            </a:r>
            <a:endParaRPr lang="ru-RU" sz="2000" dirty="0"/>
          </a:p>
          <a:p>
            <a:pPr marL="808038" lvl="0" indent="-358775">
              <a:buFont typeface="Century Schoolbook" panose="02040604050505020304" pitchFamily="18" charset="0"/>
              <a:buChar char="—"/>
            </a:pPr>
            <a:r>
              <a:rPr lang="ru-RU" sz="2000" dirty="0"/>
              <a:t>звукопроизношение.</a:t>
            </a:r>
          </a:p>
        </p:txBody>
      </p:sp>
      <p:pic>
        <p:nvPicPr>
          <p:cNvPr id="4100" name="Picture 4" descr="https://lalioplus.ru/upload/iblock/97e/97e0e45e33529def68ba14d2cbcbf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3"/>
            <a:ext cx="2430197" cy="271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7383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Дизартрия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3549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ru-RU" sz="2000" i="1" dirty="0"/>
              <a:t>Речевое развитие детей с дизартрией протекает своеобразно</a:t>
            </a:r>
            <a:r>
              <a:rPr lang="ru-RU" sz="2000" dirty="0"/>
              <a:t>: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/>
              <a:t>Дети-</a:t>
            </a:r>
            <a:r>
              <a:rPr lang="ru-RU" sz="2000" dirty="0" err="1"/>
              <a:t>дизартрики</a:t>
            </a:r>
            <a:r>
              <a:rPr lang="ru-RU" sz="2000" dirty="0"/>
              <a:t> поздно начинают говорить, поэтому они имеют ограниченный речевой опыт.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/>
              <a:t>Грубые нарушения звукопроизношения </a:t>
            </a:r>
            <a:r>
              <a:rPr lang="ru-RU" sz="2000" dirty="0" smtClean="0"/>
              <a:t>приводят к </a:t>
            </a:r>
            <a:r>
              <a:rPr lang="ru-RU" sz="2000" dirty="0"/>
              <a:t>недостаточному накоплению активного словаря и отклонениям в формировании и развитии грамматического строя речи.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/>
              <a:t>Активный и пассивный словарный запас этих детей значительно различаются по объему.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/>
              <a:t>Пассивный словарь шире активного, но из-за трудностей произношения дети не могут использовать в активной речи многие известные им слова.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/>
              <a:t>В грамматическом строе речи </a:t>
            </a:r>
            <a:r>
              <a:rPr lang="ru-RU" sz="2000" dirty="0" err="1"/>
              <a:t>дизартриков</a:t>
            </a:r>
            <a:r>
              <a:rPr lang="ru-RU" sz="2000" dirty="0"/>
              <a:t> можно выделить такую специфическую ошибку, как пропуск предлогов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/>
              <a:t>кигаезыт</a:t>
            </a:r>
            <a:r>
              <a:rPr lang="ru-RU" sz="2000" dirty="0"/>
              <a:t> тое» - «книга лежит на столе»), что также связано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трудностями произношения многих звуков.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150"/>
            <a:ext cx="3168352" cy="137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886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Дизартрия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 физическом статусе детей-</a:t>
            </a:r>
            <a:r>
              <a:rPr lang="ru-RU" sz="2000" i="1" dirty="0" err="1"/>
              <a:t>дизартриков</a:t>
            </a:r>
            <a:r>
              <a:rPr lang="ru-RU" sz="2000" i="1" dirty="0"/>
              <a:t> отмечаются</a:t>
            </a:r>
            <a:r>
              <a:rPr lang="ru-RU" sz="2000" dirty="0"/>
              <a:t>:</a:t>
            </a:r>
          </a:p>
          <a:p>
            <a:pPr marL="631825" lvl="0" indent="-34290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общая физическая </a:t>
            </a:r>
            <a:r>
              <a:rPr lang="ru-RU" sz="2000" dirty="0" smtClean="0"/>
              <a:t>слабость</a:t>
            </a:r>
            <a:r>
              <a:rPr lang="ru-RU" sz="2000" dirty="0"/>
              <a:t>;</a:t>
            </a:r>
          </a:p>
          <a:p>
            <a:pPr marL="631825" lvl="0" indent="-34290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маленький </a:t>
            </a:r>
            <a:r>
              <a:rPr lang="ru-RU" sz="2000" dirty="0" smtClean="0"/>
              <a:t>рост;</a:t>
            </a:r>
            <a:endParaRPr lang="ru-RU" sz="2000" dirty="0"/>
          </a:p>
          <a:p>
            <a:pPr marL="631825" lvl="0" indent="-34290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узкая грудная </a:t>
            </a:r>
            <a:r>
              <a:rPr lang="ru-RU" sz="2000" dirty="0" smtClean="0"/>
              <a:t>клетка</a:t>
            </a:r>
            <a:r>
              <a:rPr lang="ru-RU" sz="2000" dirty="0"/>
              <a:t>;</a:t>
            </a:r>
          </a:p>
          <a:p>
            <a:pPr marL="631825" lvl="0" indent="-34290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двигательная недостаточность, проявляющаяся в нарушениях равновесия и координации </a:t>
            </a:r>
            <a:r>
              <a:rPr lang="ru-RU" sz="2000" dirty="0" smtClean="0"/>
              <a:t>движений</a:t>
            </a:r>
            <a:r>
              <a:rPr lang="ru-RU" sz="2000" dirty="0"/>
              <a:t>;</a:t>
            </a:r>
          </a:p>
          <a:p>
            <a:pPr marL="631825" lvl="0" indent="-342900" algn="just">
              <a:buFont typeface="Century Schoolbook" panose="02040604050505020304" pitchFamily="18" charset="0"/>
              <a:buChar char="—"/>
            </a:pPr>
            <a:r>
              <a:rPr lang="ru-RU" sz="2000" dirty="0"/>
              <a:t>в вегетативной нервной системе изменения проявляются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потливости верхних и нижних конечностей, повышенном </a:t>
            </a:r>
            <a:r>
              <a:rPr lang="ru-RU" sz="2000" u="sng" dirty="0"/>
              <a:t>слюноотделении и слюнотечении</a:t>
            </a:r>
            <a:r>
              <a:rPr lang="ru-RU" sz="2000" u="sng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4897" y="362702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 психологическом </a:t>
            </a:r>
            <a:r>
              <a:rPr lang="ru-RU" sz="2000" i="1" dirty="0" smtClean="0"/>
              <a:t>статусе характерно: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027136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пугливости;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повышенной </a:t>
            </a:r>
            <a:r>
              <a:rPr lang="ru-RU" dirty="0"/>
              <a:t>возбудимости </a:t>
            </a:r>
            <a:r>
              <a:rPr lang="ru-RU" dirty="0" smtClean="0"/>
              <a:t>ребенка;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чрезмерной </a:t>
            </a:r>
            <a:r>
              <a:rPr lang="ru-RU" dirty="0"/>
              <a:t>чувствительности </a:t>
            </a:r>
            <a:r>
              <a:rPr lang="ru-RU" dirty="0" smtClean="0"/>
              <a:t>или вялости;</a:t>
            </a:r>
            <a:endParaRPr lang="ru-RU" dirty="0"/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пассивности;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двигательной заторможенности.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неустойчивое</a:t>
            </a:r>
            <a:r>
              <a:rPr lang="ru-RU" dirty="0"/>
              <a:t>, рассеянное </a:t>
            </a:r>
            <a:r>
              <a:rPr lang="ru-RU" dirty="0" smtClean="0"/>
              <a:t>внимание;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низкая работоспособность;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ослабленная память;</a:t>
            </a:r>
          </a:p>
          <a:p>
            <a:pPr marL="625475" lvl="0" indent="-352425">
              <a:buFont typeface="Century Schoolbook" panose="02040604050505020304" pitchFamily="18" charset="0"/>
              <a:buChar char="—"/>
            </a:pPr>
            <a:r>
              <a:rPr lang="ru-RU" dirty="0" smtClean="0"/>
              <a:t>низкий </a:t>
            </a:r>
            <a:r>
              <a:rPr lang="ru-RU" dirty="0"/>
              <a:t>интеллектуально-познавательный уровень</a:t>
            </a:r>
            <a:r>
              <a:rPr lang="ru-RU" dirty="0" smtClean="0"/>
              <a:t>.</a:t>
            </a:r>
          </a:p>
        </p:txBody>
      </p:sp>
      <p:pic>
        <p:nvPicPr>
          <p:cNvPr id="5122" name="Picture 2" descr="https://346130.selcdn.ru/storage1/include/site_1080/section_69/thumbs/e_j5vGxcrxA5_1000x0_mtdhGWC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9"/>
          <a:stretch/>
        </p:blipFill>
        <p:spPr bwMode="auto">
          <a:xfrm>
            <a:off x="6579973" y="3627026"/>
            <a:ext cx="2248193" cy="2705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1268</Words>
  <Application>Microsoft Office PowerPoint</Application>
  <PresentationFormat>Экран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Schoolbook</vt:lpstr>
      <vt:lpstr>Times New Roman</vt:lpstr>
      <vt:lpstr>Wingdings</vt:lpstr>
      <vt:lpstr>Wingdings 2</vt:lpstr>
      <vt:lpstr>Эркер</vt:lpstr>
      <vt:lpstr>Филиал № 3 «Весёлые ребята» муниципального      бюджетного дошкольного образовательного учреждения детского  сада   № 71 г. Пензы «Северное сияние»     «Причины и виды отклонений в речевом развитии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«Причины и виды отклонений  в речевом развитии детей дошкольного возраста»</dc:title>
  <dc:creator>Professional</dc:creator>
  <cp:lastModifiedBy>Учетная запись Майкрософт</cp:lastModifiedBy>
  <cp:revision>28</cp:revision>
  <dcterms:created xsi:type="dcterms:W3CDTF">2022-04-15T07:00:02Z</dcterms:created>
  <dcterms:modified xsi:type="dcterms:W3CDTF">2024-08-26T16:38:46Z</dcterms:modified>
</cp:coreProperties>
</file>