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94" d="100"/>
          <a:sy n="94" d="100"/>
        </p:scale>
        <p:origin x="245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01DAF9-C68E-EE44-520E-B73624C66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198" y="2215485"/>
            <a:ext cx="6241068" cy="1816487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ФОП ДО. </a:t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Подготовка детей</a:t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к обучению грамоте: техники, методы и приёмы. 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62001" y="152400"/>
            <a:ext cx="8610600" cy="609599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Филиал № 3 «Весёлые ребята»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муниципального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бюджетного дошкольного </a:t>
            </a:r>
          </a:p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образовательного учреждения детского сада № 71 г. Пензы «Северное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сияние»</a:t>
            </a:r>
          </a:p>
          <a:p>
            <a:endParaRPr lang="ru-RU" dirty="0">
              <a:solidFill>
                <a:schemeClr val="accent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Подготовила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учитель – логопед Евграфова С.В.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23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B57A05-4EBF-C4D7-7770-FE5E7187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Формирование правильного произношения звуков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CD25F6-8915-B815-186D-B22EEE49E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Постановка правильного звукопроизношения тесно связанна с выработкой лучшей координации органов артикуляционного аппарата детей совершенствование движений органов артикуляционного аппарата — артикуляционная гимнастика, которая проводится во второй младшей, средней и старшей группах: последовательная работа над чётким произношением уже усвоенных детьми гласных и простых согласных, а затем над сложными согласными, затрудняющими детей (к концу пребывания детей в средней группе, т. е. к пяти годам, они должны уметь правильно произносить все звуки родного языка); закрепление правильного произношения звуков в контекстной речи (во всех группах). </a:t>
            </a:r>
          </a:p>
        </p:txBody>
      </p:sp>
    </p:spTree>
    <p:extLst>
      <p:ext uri="{BB962C8B-B14F-4D97-AF65-F5344CB8AC3E}">
        <p14:creationId xmlns:p14="http://schemas.microsoft.com/office/powerpoint/2010/main" val="3548531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331C32-6C16-9BB2-94DA-B324B0016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Дикция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88500F1-FCEB-31F6-B397-D10896B29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Дикция — внятное, четкое произношение слов и их сочетаний.</a:t>
            </a:r>
          </a:p>
          <a:p>
            <a:pPr marL="0" indent="0">
              <a:buNone/>
            </a:pPr>
            <a:r>
              <a:rPr lang="ru-RU" dirty="0"/>
              <a:t>Работа над дикцией производится начиная со второй младшей </a:t>
            </a:r>
          </a:p>
          <a:p>
            <a:pPr marL="0" indent="0">
              <a:buNone/>
            </a:pPr>
            <a:r>
              <a:rPr lang="ru-RU" dirty="0"/>
              <a:t>группы (в основном в процессе пения и чтения </a:t>
            </a:r>
          </a:p>
          <a:p>
            <a:pPr marL="0" indent="0">
              <a:buNone/>
            </a:pPr>
            <a:r>
              <a:rPr lang="ru-RU" dirty="0"/>
              <a:t>стихотворений), а в старшей группе выработка внятности </a:t>
            </a:r>
          </a:p>
          <a:p>
            <a:pPr marL="0" indent="0">
              <a:buNone/>
            </a:pPr>
            <a:r>
              <a:rPr lang="ru-RU" dirty="0"/>
              <a:t>произношения выдвигается специальной задачей занятий по </a:t>
            </a:r>
          </a:p>
          <a:p>
            <a:pPr marL="0" indent="0">
              <a:buNone/>
            </a:pPr>
            <a:r>
              <a:rPr lang="ru-RU" dirty="0"/>
              <a:t>развитию речи. </a:t>
            </a:r>
          </a:p>
          <a:p>
            <a:pPr marL="0" indent="0">
              <a:buNone/>
            </a:pPr>
            <a:r>
              <a:rPr lang="ru-RU" dirty="0"/>
              <a:t>Для ее решения в старших группах используют специальные</a:t>
            </a:r>
          </a:p>
          <a:p>
            <a:pPr marL="0" indent="0">
              <a:buNone/>
            </a:pPr>
            <a:r>
              <a:rPr lang="ru-RU" dirty="0"/>
              <a:t>методы и приемы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1292090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E9D8BB-A962-6B59-64BE-F2987B90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ТИПИЧНЫЕ ОСОБЕННОСТИ В СЛОВОПРОИЗНОШЕНИИ ДЕТЕЙ: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37DB4B-3FA2-297C-9D43-6100DC59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МЛАДШИЙ ВОЗРАСТ— сокращение слов («</a:t>
            </a:r>
            <a:r>
              <a:rPr lang="ru-RU" dirty="0" err="1"/>
              <a:t>весипед</a:t>
            </a:r>
            <a:r>
              <a:rPr lang="ru-RU" dirty="0"/>
              <a:t>» —</a:t>
            </a:r>
          </a:p>
          <a:p>
            <a:pPr marL="0" indent="0">
              <a:buNone/>
            </a:pPr>
            <a:r>
              <a:rPr lang="ru-RU" dirty="0"/>
              <a:t>велосипед), перестановка и пропуск звуков и слогов </a:t>
            </a:r>
          </a:p>
          <a:p>
            <a:pPr marL="0" indent="0">
              <a:buNone/>
            </a:pPr>
            <a:r>
              <a:rPr lang="ru-RU" dirty="0"/>
              <a:t>(«</a:t>
            </a:r>
            <a:r>
              <a:rPr lang="ru-RU" dirty="0" err="1"/>
              <a:t>чевряк</a:t>
            </a:r>
            <a:r>
              <a:rPr lang="ru-RU" dirty="0"/>
              <a:t>»— червяк, «</a:t>
            </a:r>
            <a:r>
              <a:rPr lang="ru-RU" dirty="0" err="1"/>
              <a:t>коричвенный</a:t>
            </a:r>
            <a:r>
              <a:rPr lang="ru-RU" dirty="0"/>
              <a:t>» — коричневый, </a:t>
            </a:r>
          </a:p>
          <a:p>
            <a:pPr marL="0" indent="0">
              <a:buNone/>
            </a:pPr>
            <a:r>
              <a:rPr lang="ru-RU" dirty="0"/>
              <a:t>«</a:t>
            </a:r>
            <a:r>
              <a:rPr lang="ru-RU" dirty="0" err="1"/>
              <a:t>бривточка</a:t>
            </a:r>
            <a:r>
              <a:rPr lang="ru-RU" dirty="0"/>
              <a:t>» — </a:t>
            </a:r>
            <a:r>
              <a:rPr lang="ru-RU" dirty="0" err="1"/>
              <a:t>бритвочка</a:t>
            </a:r>
            <a:r>
              <a:rPr lang="ru-RU" dirty="0"/>
              <a:t>), добавление звуков </a:t>
            </a:r>
          </a:p>
          <a:p>
            <a:pPr marL="0" indent="0">
              <a:buNone/>
            </a:pPr>
            <a:r>
              <a:rPr lang="ru-RU" dirty="0"/>
              <a:t>(«</a:t>
            </a:r>
            <a:r>
              <a:rPr lang="ru-RU" dirty="0" err="1"/>
              <a:t>реблята</a:t>
            </a:r>
            <a:r>
              <a:rPr lang="ru-RU" dirty="0"/>
              <a:t>»— ребята, «</a:t>
            </a:r>
            <a:r>
              <a:rPr lang="ru-RU" dirty="0" err="1"/>
              <a:t>иржавая</a:t>
            </a:r>
            <a:r>
              <a:rPr lang="ru-RU" dirty="0"/>
              <a:t>» —ржавая, «</a:t>
            </a:r>
            <a:r>
              <a:rPr lang="ru-RU" dirty="0" err="1"/>
              <a:t>игруша</a:t>
            </a:r>
            <a:r>
              <a:rPr lang="ru-RU" dirty="0"/>
              <a:t>» —</a:t>
            </a:r>
          </a:p>
          <a:p>
            <a:pPr marL="0" indent="0">
              <a:buNone/>
            </a:pPr>
            <a:r>
              <a:rPr lang="ru-RU" dirty="0"/>
              <a:t>груша).</a:t>
            </a:r>
          </a:p>
          <a:p>
            <a:pPr marL="0" indent="0">
              <a:buNone/>
            </a:pPr>
            <a:r>
              <a:rPr lang="ru-RU" dirty="0"/>
              <a:t>В СТАРШЕМ ВОЗРАСТЕ нужно обратить внимание на </a:t>
            </a:r>
          </a:p>
          <a:p>
            <a:pPr marL="0" indent="0">
              <a:buNone/>
            </a:pPr>
            <a:r>
              <a:rPr lang="ru-RU" dirty="0"/>
              <a:t>правильность произношения некоторых трудных слов </a:t>
            </a:r>
          </a:p>
          <a:p>
            <a:pPr marL="0" indent="0">
              <a:buNone/>
            </a:pPr>
            <a:r>
              <a:rPr lang="ru-RU" dirty="0"/>
              <a:t>(ошибки детей: «</a:t>
            </a:r>
            <a:r>
              <a:rPr lang="ru-RU" dirty="0" err="1"/>
              <a:t>кофий</a:t>
            </a:r>
            <a:r>
              <a:rPr lang="ru-RU" dirty="0"/>
              <a:t>», «</a:t>
            </a:r>
            <a:r>
              <a:rPr lang="ru-RU" dirty="0" err="1"/>
              <a:t>морква</a:t>
            </a:r>
            <a:r>
              <a:rPr lang="ru-RU" dirty="0"/>
              <a:t>», «</a:t>
            </a:r>
            <a:r>
              <a:rPr lang="ru-RU" dirty="0" err="1"/>
              <a:t>сандали</a:t>
            </a:r>
            <a:r>
              <a:rPr lang="ru-RU" dirty="0"/>
              <a:t>», «</a:t>
            </a:r>
            <a:r>
              <a:rPr lang="ru-RU" dirty="0" err="1"/>
              <a:t>какава</a:t>
            </a:r>
            <a:r>
              <a:rPr lang="ru-RU" dirty="0"/>
              <a:t>», </a:t>
            </a:r>
          </a:p>
          <a:p>
            <a:pPr marL="0" indent="0">
              <a:buNone/>
            </a:pPr>
            <a:r>
              <a:rPr lang="ru-RU" dirty="0"/>
              <a:t>«</a:t>
            </a:r>
            <a:r>
              <a:rPr lang="ru-RU" dirty="0" err="1"/>
              <a:t>синитарка</a:t>
            </a:r>
            <a:r>
              <a:rPr lang="ru-RU" dirty="0"/>
              <a:t>», «</a:t>
            </a:r>
            <a:r>
              <a:rPr lang="ru-RU" dirty="0" err="1"/>
              <a:t>тролебус</a:t>
            </a:r>
            <a:r>
              <a:rPr lang="ru-RU" dirty="0"/>
              <a:t>», «</a:t>
            </a:r>
            <a:r>
              <a:rPr lang="ru-RU" dirty="0" err="1"/>
              <a:t>кокей</a:t>
            </a:r>
            <a:r>
              <a:rPr lang="ru-RU" dirty="0"/>
              <a:t>» — хоккей и др.).</a:t>
            </a:r>
          </a:p>
        </p:txBody>
      </p:sp>
    </p:spTree>
    <p:extLst>
      <p:ext uri="{BB962C8B-B14F-4D97-AF65-F5344CB8AC3E}">
        <p14:creationId xmlns:p14="http://schemas.microsoft.com/office/powerpoint/2010/main" val="3885909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9B613D-5A37-68E7-A8D8-1E1D5273B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Ударение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59B68EA-46C2-06C4-384D-C599C9B4A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Ударение — выделение силой голоса из группы слогов одного слога.</a:t>
            </a:r>
          </a:p>
          <a:p>
            <a:pPr marL="0" indent="0">
              <a:buNone/>
            </a:pPr>
            <a:r>
              <a:rPr lang="ru-RU" dirty="0"/>
              <a:t>- Наш язык характеризуется нефиксированным, </a:t>
            </a:r>
          </a:p>
          <a:p>
            <a:pPr marL="0" indent="0">
              <a:buNone/>
            </a:pPr>
            <a:r>
              <a:rPr lang="ru-RU" dirty="0"/>
              <a:t>разноместным ударением: ударение может быть на любом </a:t>
            </a:r>
          </a:p>
          <a:p>
            <a:pPr marL="0" indent="0">
              <a:buNone/>
            </a:pPr>
            <a:r>
              <a:rPr lang="ru-RU" dirty="0"/>
              <a:t>слоге, даже уходить за пределы слога: нога, ножка, ноги.</a:t>
            </a:r>
          </a:p>
          <a:p>
            <a:pPr marL="0" indent="0">
              <a:buNone/>
            </a:pPr>
            <a:r>
              <a:rPr lang="ru-RU" dirty="0"/>
              <a:t>- Требует внимания постановка детьми ударения в некоторых </a:t>
            </a:r>
          </a:p>
          <a:p>
            <a:pPr marL="0" indent="0">
              <a:buNone/>
            </a:pPr>
            <a:r>
              <a:rPr lang="ru-RU" dirty="0"/>
              <a:t>существительных в именительном падеже (ошибки детей: </a:t>
            </a:r>
          </a:p>
          <a:p>
            <a:pPr marL="0" indent="0">
              <a:buNone/>
            </a:pPr>
            <a:r>
              <a:rPr lang="ru-RU" dirty="0"/>
              <a:t>«арбуз», «простыня», «свекла», «шофер»), в глаголах </a:t>
            </a:r>
          </a:p>
          <a:p>
            <a:pPr marL="0" indent="0">
              <a:buNone/>
            </a:pPr>
            <a:r>
              <a:rPr lang="ru-RU" dirty="0"/>
              <a:t>прошедшего времени мужского рода единственного числа </a:t>
            </a:r>
          </a:p>
          <a:p>
            <a:pPr marL="0" indent="0">
              <a:buNone/>
            </a:pPr>
            <a:r>
              <a:rPr lang="ru-RU" dirty="0"/>
              <a:t>(ошибки детей: «отдал», «отнял», «положил», «принял», </a:t>
            </a:r>
          </a:p>
          <a:p>
            <a:pPr marL="0" indent="0">
              <a:buNone/>
            </a:pPr>
            <a:r>
              <a:rPr lang="ru-RU" dirty="0"/>
              <a:t>«продал»). Внимание детей седьмого года жизни можно </a:t>
            </a:r>
          </a:p>
          <a:p>
            <a:pPr marL="0" indent="0">
              <a:buNone/>
            </a:pPr>
            <a:r>
              <a:rPr lang="ru-RU" dirty="0"/>
              <a:t>обратить на то, что с изменением места ударения иногда </a:t>
            </a:r>
          </a:p>
          <a:p>
            <a:pPr marL="0" indent="0">
              <a:buNone/>
            </a:pPr>
            <a:r>
              <a:rPr lang="ru-RU" dirty="0"/>
              <a:t>меняется и значение слова: </a:t>
            </a:r>
            <a:r>
              <a:rPr lang="ru-RU" dirty="0" err="1"/>
              <a:t>крУжки</a:t>
            </a:r>
            <a:r>
              <a:rPr lang="ru-RU" dirty="0"/>
              <a:t> — </a:t>
            </a:r>
            <a:r>
              <a:rPr lang="ru-RU" dirty="0" err="1"/>
              <a:t>кружкИ</a:t>
            </a:r>
            <a:r>
              <a:rPr lang="ru-RU" dirty="0"/>
              <a:t>, </a:t>
            </a:r>
            <a:r>
              <a:rPr lang="ru-RU" dirty="0" err="1"/>
              <a:t>дОма</a:t>
            </a:r>
            <a:r>
              <a:rPr lang="ru-RU" dirty="0"/>
              <a:t> — </a:t>
            </a:r>
            <a:r>
              <a:rPr lang="ru-RU" dirty="0" err="1"/>
              <a:t>домА</a:t>
            </a:r>
            <a:r>
              <a:rPr lang="ru-RU" dirty="0"/>
              <a:t>, высыпать — </a:t>
            </a:r>
            <a:r>
              <a:rPr lang="ru-RU" dirty="0" err="1"/>
              <a:t>высыпАть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- Ударение в русском языке является средством различения грамматической формы.</a:t>
            </a:r>
          </a:p>
        </p:txBody>
      </p:sp>
    </p:spTree>
    <p:extLst>
      <p:ext uri="{BB962C8B-B14F-4D97-AF65-F5344CB8AC3E}">
        <p14:creationId xmlns:p14="http://schemas.microsoft.com/office/powerpoint/2010/main" val="3681237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743C70-BE29-469B-5DD4-F0DFA3ED1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РАБОТА НАД ОРФОЭПИЧЕСКОЙ ПРАВИЛЬНОСТЬЮ РЕЧИ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8AEB69C-0EAD-45E5-9072-82EB78620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Орфоэпия — совокупность правил образцового литературного произношения.</a:t>
            </a:r>
          </a:p>
          <a:p>
            <a:pPr marL="0" indent="0">
              <a:buNone/>
            </a:pPr>
            <a:r>
              <a:rPr lang="ru-RU" dirty="0"/>
              <a:t>- Орфоэпические нормы охватывают фонетическую </a:t>
            </a:r>
          </a:p>
          <a:p>
            <a:pPr marL="0" indent="0">
              <a:buNone/>
            </a:pPr>
            <a:r>
              <a:rPr lang="ru-RU" dirty="0"/>
              <a:t>систему языка, а также произношение отдельных слов и</a:t>
            </a:r>
          </a:p>
          <a:p>
            <a:pPr marL="0" indent="0">
              <a:buNone/>
            </a:pPr>
            <a:r>
              <a:rPr lang="ru-RU" dirty="0"/>
              <a:t>групп слов, отдельных грамматических форм.</a:t>
            </a:r>
          </a:p>
          <a:p>
            <a:pPr marL="0" indent="0">
              <a:buNone/>
            </a:pPr>
            <a:r>
              <a:rPr lang="ru-RU" dirty="0"/>
              <a:t>- В младшем возрасте ребенок усваивает</a:t>
            </a:r>
          </a:p>
          <a:p>
            <a:pPr marL="0" indent="0">
              <a:buNone/>
            </a:pPr>
            <a:r>
              <a:rPr lang="ru-RU" dirty="0"/>
              <a:t>орфоэпические нормы исключительно практически, в</a:t>
            </a:r>
          </a:p>
          <a:p>
            <a:pPr marL="0" indent="0">
              <a:buNone/>
            </a:pPr>
            <a:r>
              <a:rPr lang="ru-RU" dirty="0"/>
              <a:t>силу подражания. Воспитатель должен предоставить </a:t>
            </a:r>
          </a:p>
          <a:p>
            <a:pPr marL="0" indent="0">
              <a:buNone/>
            </a:pPr>
            <a:r>
              <a:rPr lang="ru-RU" dirty="0"/>
              <a:t>детям образцы устной речи.</a:t>
            </a:r>
          </a:p>
          <a:p>
            <a:pPr marL="0" indent="0">
              <a:buNone/>
            </a:pPr>
            <a:r>
              <a:rPr lang="ru-RU" dirty="0"/>
              <a:t>- В старших группах эта задача является составной частью обучения родному языку.</a:t>
            </a:r>
          </a:p>
          <a:p>
            <a:pPr marL="0" indent="0">
              <a:buNone/>
            </a:pPr>
            <a:r>
              <a:rPr lang="ru-RU" dirty="0"/>
              <a:t>- Внимание детей этого возраста можно привлекать к</a:t>
            </a:r>
          </a:p>
          <a:p>
            <a:pPr marL="0" indent="0">
              <a:buNone/>
            </a:pPr>
            <a:r>
              <a:rPr lang="ru-RU" dirty="0"/>
              <a:t>сознательному усвоению некоторых правил</a:t>
            </a:r>
          </a:p>
          <a:p>
            <a:pPr marL="0" indent="0">
              <a:buNone/>
            </a:pPr>
            <a:r>
              <a:rPr lang="ru-RU" dirty="0"/>
              <a:t>(произношение отчеств, отдельных иноязычных слов пионер, шоссе, ателье и др.).</a:t>
            </a:r>
          </a:p>
        </p:txBody>
      </p:sp>
    </p:spTree>
    <p:extLst>
      <p:ext uri="{BB962C8B-B14F-4D97-AF65-F5344CB8AC3E}">
        <p14:creationId xmlns:p14="http://schemas.microsoft.com/office/powerpoint/2010/main" val="3039567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2008AB-A339-BB73-3019-123D76D8B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ФОРМИРОВАНИЕ ТЕМПА РЕЧИ И КАЧЕСТВ ГОЛОСА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8A302DC-433E-87E1-13C9-39B17D1EC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Речь характеризуется такими качествами: СРЕДНИМ ТЕМПОМ, РИТМИЧНОСТЬЮ,УМЕРЕННОЙ СИЛОЙ И СРЕДНЕЙ ВЫСОТОЙ ГОЛОСА.</a:t>
            </a:r>
          </a:p>
          <a:p>
            <a:pPr marL="0" indent="0">
              <a:buNone/>
            </a:pPr>
            <a:r>
              <a:rPr lang="ru-RU" dirty="0"/>
              <a:t>Внимание к этим сторонам речи требуется на всех возрастных этапах.</a:t>
            </a:r>
          </a:p>
          <a:p>
            <a:pPr marL="0" indent="0">
              <a:buNone/>
            </a:pPr>
            <a:r>
              <a:rPr lang="ru-RU" dirty="0"/>
              <a:t>Необходимо научить детей согласовывать силу своего голоса с окружающими условиями, беречь его: </a:t>
            </a:r>
          </a:p>
          <a:p>
            <a:pPr marL="0" indent="0">
              <a:buNone/>
            </a:pPr>
            <a:r>
              <a:rPr lang="ru-RU" dirty="0"/>
              <a:t>это имеет большой педагогический и гигиенический смысл.</a:t>
            </a:r>
          </a:p>
          <a:p>
            <a:pPr marL="0" indent="0">
              <a:buNone/>
            </a:pPr>
            <a:r>
              <a:rPr lang="ru-RU" dirty="0"/>
              <a:t>Ребенок, особенно младшего возраста, склонен к быстрой речи, делает короткие и неуместные паузы.</a:t>
            </a:r>
          </a:p>
          <a:p>
            <a:pPr marL="0" indent="0">
              <a:buNone/>
            </a:pPr>
            <a:r>
              <a:rPr lang="ru-RU" dirty="0"/>
              <a:t>Необходимо научить детей говорить неторопливо, ритмично, останавливаться в конце фразы, заканчивая интонационно мысль.</a:t>
            </a:r>
          </a:p>
          <a:p>
            <a:pPr marL="0" indent="0">
              <a:buNone/>
            </a:pPr>
            <a:r>
              <a:rPr lang="ru-RU" dirty="0"/>
              <a:t>Начиная со старшей группы эти задачи несколько усложняются. </a:t>
            </a:r>
          </a:p>
          <a:p>
            <a:pPr marL="0" indent="0">
              <a:buNone/>
            </a:pPr>
            <a:r>
              <a:rPr lang="ru-RU" dirty="0"/>
              <a:t>Педагог учит детей использовать качества голоса как средство выразительности не только в свободной</a:t>
            </a:r>
          </a:p>
          <a:p>
            <a:pPr marL="0" indent="0">
              <a:buNone/>
            </a:pPr>
            <a:r>
              <a:rPr lang="ru-RU" dirty="0"/>
              <a:t>речи, но и при передаче чужих мыслей, авторского текста. Для этого, используя специальные упражнения,</a:t>
            </a:r>
          </a:p>
          <a:p>
            <a:pPr marL="0" indent="0">
              <a:buNone/>
            </a:pPr>
            <a:r>
              <a:rPr lang="ru-RU" dirty="0"/>
              <a:t>развивают гибкость детского голоса, учат ребенка говорить тихо и громко, медленно и быстро, высоко и низко (в соответствии с естественной высотой голоса).</a:t>
            </a:r>
          </a:p>
        </p:txBody>
      </p:sp>
    </p:spTree>
    <p:extLst>
      <p:ext uri="{BB962C8B-B14F-4D97-AF65-F5344CB8AC3E}">
        <p14:creationId xmlns:p14="http://schemas.microsoft.com/office/powerpoint/2010/main" val="3623581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3F1CBE-F91F-B286-A64B-38A1361C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ВОСПИТАНИЕ ВЫРАЗИТЕЛЬНОСТИ РЕЧИ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8AA1C1-CBA0-63B4-CFCA-C33CED5EC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653512" cy="4446347"/>
          </a:xfrm>
        </p:spPr>
        <p:txBody>
          <a:bodyPr>
            <a:normAutofit/>
          </a:bodyPr>
          <a:lstStyle/>
          <a:p>
            <a:r>
              <a:rPr lang="ru-RU" sz="1400" dirty="0"/>
              <a:t>естественная выразительность повседневной детской речи;</a:t>
            </a:r>
          </a:p>
          <a:p>
            <a:pPr marL="0" indent="0">
              <a:buNone/>
            </a:pPr>
            <a:r>
              <a:rPr lang="ru-RU" sz="1400" dirty="0"/>
              <a:t>- произвольная, осознанная выразительность при передаче заранее обдуманного текста (предложения или</a:t>
            </a:r>
          </a:p>
          <a:p>
            <a:pPr marL="0" indent="0">
              <a:buNone/>
            </a:pPr>
            <a:r>
              <a:rPr lang="ru-RU" sz="1400" dirty="0"/>
              <a:t>рассказа, составленного самим ребенком по заданию воспитателя, пересказа, стихотворения).</a:t>
            </a:r>
          </a:p>
          <a:p>
            <a:pPr marL="0" indent="0">
              <a:buNone/>
            </a:pPr>
            <a:r>
              <a:rPr lang="ru-RU" sz="1400" dirty="0"/>
              <a:t>- В младших группах у детей рекомендуется поддерживать простоту и непосредственность исполнения.</a:t>
            </a:r>
          </a:p>
          <a:p>
            <a:pPr marL="0" indent="0">
              <a:buNone/>
            </a:pPr>
            <a:r>
              <a:rPr lang="ru-RU" sz="1400" dirty="0"/>
              <a:t>- В средней группе дети по заданию могут научиться передавать интонацию вопроса и ответа, наиболее яркие </a:t>
            </a:r>
          </a:p>
          <a:p>
            <a:pPr marL="0" indent="0">
              <a:buNone/>
            </a:pPr>
            <a:r>
              <a:rPr lang="ru-RU" sz="1400" dirty="0"/>
              <a:t>чувства (радость, удивление, неудовольствие), которые они многократно пережили в своем опыте.</a:t>
            </a:r>
          </a:p>
          <a:p>
            <a:pPr marL="0" indent="0">
              <a:buNone/>
            </a:pPr>
            <a:r>
              <a:rPr lang="ru-RU" sz="1400" dirty="0"/>
              <a:t>- В старших группах требования возрастают: дети должны уже выражать более разнообразные и тонкие </a:t>
            </a:r>
          </a:p>
          <a:p>
            <a:pPr marL="0" indent="0">
              <a:buNone/>
            </a:pPr>
            <a:r>
              <a:rPr lang="ru-RU" sz="1400" dirty="0"/>
              <a:t>чувства (нежность, тревогу, печаль, гордость и др.).</a:t>
            </a:r>
          </a:p>
          <a:p>
            <a:pPr marL="0" indent="0">
              <a:buNone/>
            </a:pPr>
            <a:r>
              <a:rPr lang="ru-RU" sz="1400" dirty="0"/>
              <a:t>- Очень важная задача — развитие у ребенка самостоятельности, творческой инициативы при чтении наизусть и пересказе.</a:t>
            </a:r>
          </a:p>
          <a:p>
            <a:pPr marL="0" indent="0">
              <a:buNone/>
            </a:pPr>
            <a:r>
              <a:rPr lang="ru-RU" sz="1400" dirty="0"/>
              <a:t>- У детей старшего возраста одновременно с собственной эмоциональностью речи следует формировать</a:t>
            </a:r>
          </a:p>
          <a:p>
            <a:pPr marL="0" indent="0">
              <a:buNone/>
            </a:pPr>
            <a:r>
              <a:rPr lang="ru-RU" sz="1400" dirty="0"/>
              <a:t>умение слышать выразительность речи других, т. е. анализировать на слух некоторые качества речи (как было </a:t>
            </a:r>
          </a:p>
          <a:p>
            <a:pPr marL="0" indent="0">
              <a:buNone/>
            </a:pPr>
            <a:r>
              <a:rPr lang="ru-RU" sz="1400" dirty="0"/>
              <a:t>прочитано стихотворение — весело или грустно, шутливо или серьезно и т.д.</a:t>
            </a:r>
          </a:p>
        </p:txBody>
      </p:sp>
    </p:spTree>
    <p:extLst>
      <p:ext uri="{BB962C8B-B14F-4D97-AF65-F5344CB8AC3E}">
        <p14:creationId xmlns:p14="http://schemas.microsoft.com/office/powerpoint/2010/main" val="3732232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D803A4-1413-FEA9-9E07-78AB09962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ВОСПИТАНИЕ КУЛЬТУРЫ РЕЧЕВОГО ОБЩЕНИЯ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40823E-BFD4-C35B-1A23-4097B8642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423" y="1788198"/>
            <a:ext cx="8596668" cy="3880773"/>
          </a:xfrm>
        </p:spPr>
        <p:txBody>
          <a:bodyPr>
            <a:noAutofit/>
          </a:bodyPr>
          <a:lstStyle/>
          <a:p>
            <a:r>
              <a:rPr lang="ru-RU" sz="1400" dirty="0"/>
              <a:t>С младшего возраста воспитатель должен формировать у детей </a:t>
            </a:r>
          </a:p>
          <a:p>
            <a:pPr marL="0" indent="0">
              <a:buNone/>
            </a:pPr>
            <a:r>
              <a:rPr lang="ru-RU" sz="1400" dirty="0"/>
              <a:t>ласковый, приветливый тон в разговоре со сверстниками и взрослыми.</a:t>
            </a:r>
          </a:p>
          <a:p>
            <a:pPr marL="0" indent="0">
              <a:buNone/>
            </a:pPr>
            <a:r>
              <a:rPr lang="ru-RU" sz="1400" dirty="0"/>
              <a:t>- Необходимо вести борьбу с отрицательными интонациями —</a:t>
            </a:r>
          </a:p>
          <a:p>
            <a:pPr marL="0" indent="0">
              <a:buNone/>
            </a:pPr>
            <a:r>
              <a:rPr lang="ru-RU" sz="1400" dirty="0"/>
              <a:t>капризными, грубыми, плаксивыми. Необходимо, чтобы ребенок </a:t>
            </a:r>
          </a:p>
          <a:p>
            <a:pPr marL="0" indent="0">
              <a:buNone/>
            </a:pPr>
            <a:r>
              <a:rPr lang="ru-RU" sz="1400" dirty="0"/>
              <a:t>умел разговаривать тихо, смотреть в лицо говорящему, держать руки</a:t>
            </a:r>
          </a:p>
          <a:p>
            <a:pPr marL="0" indent="0">
              <a:buNone/>
            </a:pPr>
            <a:r>
              <a:rPr lang="ru-RU" sz="1400" dirty="0"/>
              <a:t>спокойно, вежливо и без напоминания здороваться и прощаться,</a:t>
            </a:r>
          </a:p>
          <a:p>
            <a:pPr marL="0" indent="0">
              <a:buNone/>
            </a:pPr>
            <a:r>
              <a:rPr lang="ru-RU" sz="1400" dirty="0"/>
              <a:t>знать, что, здороваясь со старшими, не следует первым подавать </a:t>
            </a:r>
          </a:p>
          <a:p>
            <a:pPr marL="0" indent="0">
              <a:buNone/>
            </a:pPr>
            <a:r>
              <a:rPr lang="ru-RU" sz="1400" dirty="0"/>
              <a:t>руку.</a:t>
            </a:r>
          </a:p>
          <a:p>
            <a:pPr marL="0" indent="0">
              <a:buNone/>
            </a:pPr>
            <a:r>
              <a:rPr lang="ru-RU" sz="1400" dirty="0"/>
              <a:t>- Больше внимания нужно обращать на выработку правильной позы</a:t>
            </a:r>
          </a:p>
          <a:p>
            <a:pPr marL="0" indent="0">
              <a:buNone/>
            </a:pPr>
            <a:r>
              <a:rPr lang="ru-RU" sz="1400" dirty="0"/>
              <a:t>ребенка в момент публичной речи: отвечая на занятия, он должен </a:t>
            </a:r>
          </a:p>
          <a:p>
            <a:pPr marL="0" indent="0">
              <a:buNone/>
            </a:pPr>
            <a:r>
              <a:rPr lang="ru-RU" sz="1400" dirty="0"/>
              <a:t>повернуться к детям лицом, не загораживать собой пособий, о</a:t>
            </a:r>
          </a:p>
          <a:p>
            <a:pPr marL="0" indent="0">
              <a:buNone/>
            </a:pPr>
            <a:r>
              <a:rPr lang="ru-RU" sz="1400" dirty="0"/>
              <a:t>которых идет речь; выступая со стихотворением или рассказом, не делать лишних движений (не раскачиваться, не переминаться с ноги</a:t>
            </a:r>
          </a:p>
          <a:p>
            <a:pPr marL="0" indent="0">
              <a:buNone/>
            </a:pPr>
            <a:r>
              <a:rPr lang="ru-RU" sz="1400" dirty="0"/>
              <a:t>на ногу, ни на что не облокачиваться и т. д.). Все эти навыки должны быть прочными.</a:t>
            </a:r>
          </a:p>
        </p:txBody>
      </p:sp>
    </p:spTree>
    <p:extLst>
      <p:ext uri="{BB962C8B-B14F-4D97-AF65-F5344CB8AC3E}">
        <p14:creationId xmlns:p14="http://schemas.microsoft.com/office/powerpoint/2010/main" val="2211827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489A35-3F93-B978-E144-0529511C9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РАЗВИТИЕ РЕЧЕВОГО СЛУХА И РЕЧЕВОГО ДЫХАНИЯ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589072-24A3-0365-433C-07CA8BE91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Ведущим анализатором в усвоении звуковой </a:t>
            </a:r>
          </a:p>
          <a:p>
            <a:pPr marL="0" indent="0">
              <a:buNone/>
            </a:pPr>
            <a:r>
              <a:rPr lang="ru-RU" dirty="0"/>
              <a:t>стороны речи является слух. С развитием ребенка </a:t>
            </a:r>
          </a:p>
          <a:p>
            <a:pPr marL="0" indent="0">
              <a:buNone/>
            </a:pPr>
            <a:r>
              <a:rPr lang="ru-RU" dirty="0"/>
              <a:t>постепенно развиваются слуховое внимание, </a:t>
            </a:r>
          </a:p>
          <a:p>
            <a:pPr marL="0" indent="0">
              <a:buNone/>
            </a:pPr>
            <a:r>
              <a:rPr lang="ru-RU" dirty="0"/>
              <a:t>восприятие шумов и звуков речи.</a:t>
            </a:r>
          </a:p>
          <a:p>
            <a:pPr marL="0" indent="0">
              <a:buNone/>
            </a:pPr>
            <a:r>
              <a:rPr lang="ru-RU" dirty="0"/>
              <a:t>- У ребенка старшего дошкольного возраста нужно</a:t>
            </a:r>
          </a:p>
          <a:p>
            <a:pPr marL="0" indent="0">
              <a:buNone/>
            </a:pPr>
            <a:r>
              <a:rPr lang="ru-RU" dirty="0"/>
              <a:t>развить и более высокую ступень речевого слуха —</a:t>
            </a:r>
          </a:p>
          <a:p>
            <a:pPr marL="0" indent="0">
              <a:buNone/>
            </a:pPr>
            <a:r>
              <a:rPr lang="ru-RU" dirty="0"/>
              <a:t>фонематическое восприятие, т. е. умение вычленять </a:t>
            </a:r>
          </a:p>
          <a:p>
            <a:pPr marL="0" indent="0">
              <a:buNone/>
            </a:pPr>
            <a:r>
              <a:rPr lang="ru-RU" dirty="0"/>
              <a:t>звуки в слове, определять их порядок и количество.</a:t>
            </a:r>
          </a:p>
          <a:p>
            <a:pPr marL="0" indent="0">
              <a:buNone/>
            </a:pPr>
            <a:r>
              <a:rPr lang="ru-RU" dirty="0"/>
              <a:t>- Речевое дыхание — одна из основ голосообразования </a:t>
            </a:r>
          </a:p>
          <a:p>
            <a:pPr marL="0" indent="0">
              <a:buNone/>
            </a:pPr>
            <a:r>
              <a:rPr lang="ru-RU" dirty="0"/>
              <a:t>и речи (речь представляет собой озвученный выдох). </a:t>
            </a:r>
          </a:p>
          <a:p>
            <a:pPr marL="0" indent="0">
              <a:buNone/>
            </a:pPr>
            <a:r>
              <a:rPr lang="ru-RU" dirty="0"/>
              <a:t>Особое внимание уделяется длительности и силе</a:t>
            </a:r>
          </a:p>
          <a:p>
            <a:pPr marL="0" indent="0">
              <a:buNone/>
            </a:pPr>
            <a:r>
              <a:rPr lang="ru-RU" dirty="0"/>
              <a:t>выдоха в процессе речи и бесшумному глубокому вдоху перед произнесением фразы.</a:t>
            </a:r>
          </a:p>
        </p:txBody>
      </p:sp>
    </p:spTree>
    <p:extLst>
      <p:ext uri="{BB962C8B-B14F-4D97-AF65-F5344CB8AC3E}">
        <p14:creationId xmlns:p14="http://schemas.microsoft.com/office/powerpoint/2010/main" val="72500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B41836-B965-5BF0-85DF-AE1DA3A28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Правила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28B992-FA72-22E4-4722-B7EFDE4CC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Не начинайте изучение букв в алфавитном порядке А, Б, В, Г…</a:t>
            </a:r>
          </a:p>
          <a:p>
            <a:pPr marL="0" indent="0">
              <a:buNone/>
            </a:pPr>
            <a:r>
              <a:rPr lang="ru-RU" dirty="0"/>
              <a:t>- Придерживайтесь той последовательности, которая дана в</a:t>
            </a:r>
          </a:p>
          <a:p>
            <a:pPr marL="0" indent="0">
              <a:buNone/>
            </a:pPr>
            <a:r>
              <a:rPr lang="ru-RU" dirty="0"/>
              <a:t>«Букваре».</a:t>
            </a:r>
          </a:p>
          <a:p>
            <a:pPr marL="0" indent="0">
              <a:buNone/>
            </a:pPr>
            <a:r>
              <a:rPr lang="ru-RU" dirty="0"/>
              <a:t>- В первую очередь выучите гласные (А, О, У). Далее следует </a:t>
            </a:r>
          </a:p>
          <a:p>
            <a:pPr marL="0" indent="0">
              <a:buNone/>
            </a:pPr>
            <a:r>
              <a:rPr lang="ru-RU" dirty="0"/>
              <a:t>познакомить ученика с твердыми звонкими согласными М, Л.</a:t>
            </a:r>
          </a:p>
          <a:p>
            <a:pPr marL="0" indent="0">
              <a:buNone/>
            </a:pPr>
            <a:r>
              <a:rPr lang="ru-RU" dirty="0"/>
              <a:t>- Затем знакомимся с глухими и шипящими звуками (К, П, Т, Ш, Ч и </a:t>
            </a:r>
          </a:p>
          <a:p>
            <a:pPr marL="0" indent="0">
              <a:buNone/>
            </a:pPr>
            <a:r>
              <a:rPr lang="ru-RU" dirty="0"/>
              <a:t>т.д.)</a:t>
            </a:r>
          </a:p>
          <a:p>
            <a:pPr marL="0" indent="0">
              <a:buNone/>
            </a:pPr>
            <a:r>
              <a:rPr lang="ru-RU" dirty="0"/>
              <a:t>- В «Букваре» Н. Жуковой предложен следующий порядок </a:t>
            </a:r>
          </a:p>
          <a:p>
            <a:pPr marL="0" indent="0">
              <a:buNone/>
            </a:pPr>
            <a:r>
              <a:rPr lang="ru-RU" dirty="0"/>
              <a:t>изучения букв: А, У, О, М, С, Х, Р, Ш, Ы, Л, Н, К, Т, И, П, З, Й, Г, В, Д, </a:t>
            </a:r>
          </a:p>
          <a:p>
            <a:pPr marL="0" indent="0">
              <a:buNone/>
            </a:pPr>
            <a:r>
              <a:rPr lang="ru-RU" dirty="0"/>
              <a:t>Б, Ж, Е, Ь, Я, Ю, Ё, Ч, Э, Ц, Ф, Щ, Ъ.</a:t>
            </a:r>
          </a:p>
        </p:txBody>
      </p:sp>
    </p:spTree>
    <p:extLst>
      <p:ext uri="{BB962C8B-B14F-4D97-AF65-F5344CB8AC3E}">
        <p14:creationId xmlns:p14="http://schemas.microsoft.com/office/powerpoint/2010/main" val="23895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8B0E23-0403-5603-6894-E21F185EE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Функциональные характеристики родного языка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FE5C4F61-8D6F-E498-570C-E0B28A84FE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380637"/>
              </p:ext>
            </p:extLst>
          </p:nvPr>
        </p:nvGraphicFramePr>
        <p:xfrm>
          <a:off x="677334" y="1930400"/>
          <a:ext cx="10187986" cy="4601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3993">
                  <a:extLst>
                    <a:ext uri="{9D8B030D-6E8A-4147-A177-3AD203B41FA5}">
                      <a16:colId xmlns:a16="http://schemas.microsoft.com/office/drawing/2014/main" xmlns="" val="3091880992"/>
                    </a:ext>
                  </a:extLst>
                </a:gridCol>
                <a:gridCol w="5093993">
                  <a:extLst>
                    <a:ext uri="{9D8B030D-6E8A-4147-A177-3AD203B41FA5}">
                      <a16:colId xmlns:a16="http://schemas.microsoft.com/office/drawing/2014/main" xmlns="" val="1354128744"/>
                    </a:ext>
                  </a:extLst>
                </a:gridCol>
              </a:tblGrid>
              <a:tr h="443638">
                <a:tc>
                  <a:txBody>
                    <a:bodyPr/>
                    <a:lstStyle/>
                    <a:p>
                      <a:r>
                        <a:rPr lang="ru-RU" dirty="0"/>
                        <a:t>Группа характеристик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Функциональные характеристики родного языка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1232089"/>
                  </a:ext>
                </a:extLst>
              </a:tr>
              <a:tr h="1584422">
                <a:tc>
                  <a:txBody>
                    <a:bodyPr/>
                    <a:lstStyle/>
                    <a:p>
                      <a:r>
                        <a:rPr lang="ru-RU" dirty="0"/>
                        <a:t>Социальные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Средство общения</a:t>
                      </a:r>
                    </a:p>
                    <a:p>
                      <a:r>
                        <a:rPr lang="ru-RU" dirty="0"/>
                        <a:t>Форма социального взаимодействия </a:t>
                      </a:r>
                    </a:p>
                    <a:p>
                      <a:r>
                        <a:rPr lang="ru-RU" dirty="0"/>
                        <a:t>Социализация личности</a:t>
                      </a:r>
                    </a:p>
                    <a:p>
                      <a:r>
                        <a:rPr lang="ru-RU" dirty="0"/>
                        <a:t>Приобщение к культурным, историческим и др. ценностям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837525"/>
                  </a:ext>
                </a:extLst>
              </a:tr>
              <a:tr h="1204160">
                <a:tc>
                  <a:txBody>
                    <a:bodyPr/>
                    <a:lstStyle/>
                    <a:p>
                      <a:r>
                        <a:rPr lang="ru-RU" dirty="0"/>
                        <a:t>Интеллектуальные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Средство соотнесения с предметной деятельностью</a:t>
                      </a:r>
                    </a:p>
                    <a:p>
                      <a:r>
                        <a:rPr lang="ru-RU" dirty="0"/>
                        <a:t>Средство общения, уточнения… </a:t>
                      </a:r>
                    </a:p>
                    <a:p>
                      <a:r>
                        <a:rPr lang="ru-RU" dirty="0"/>
                        <a:t>Средство решения коммуникативных и др. задач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1357070"/>
                  </a:ext>
                </a:extLst>
              </a:tr>
              <a:tr h="443638">
                <a:tc>
                  <a:txBody>
                    <a:bodyPr/>
                    <a:lstStyle/>
                    <a:p>
                      <a:r>
                        <a:rPr lang="ru-RU" dirty="0"/>
                        <a:t>Личностные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Средство осознания собственного «я»</a:t>
                      </a:r>
                    </a:p>
                    <a:p>
                      <a:r>
                        <a:rPr lang="ru-RU" dirty="0"/>
                        <a:t>Средство самовыражения и </a:t>
                      </a:r>
                      <a:r>
                        <a:rPr lang="ru-RU" dirty="0" err="1"/>
                        <a:t>саморегуляции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7711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813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9D121A-602E-608B-A8D9-AB7AA63DD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Алгоритм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74278B-B90F-C189-2E49-5AE31329D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Знакомим с гласными буквами ( А, У, О) это поющие буквы, </a:t>
            </a:r>
          </a:p>
          <a:p>
            <a:pPr marL="0" indent="0">
              <a:buNone/>
            </a:pPr>
            <a:r>
              <a:rPr lang="ru-RU" dirty="0"/>
              <a:t>их можно </a:t>
            </a:r>
            <a:r>
              <a:rPr lang="ru-RU" dirty="0" err="1"/>
              <a:t>пропевать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- Складываем АУ, АО, ОУ, УА, УО, ОА, ОУ - это не слоги, но</a:t>
            </a:r>
          </a:p>
          <a:p>
            <a:pPr marL="0" indent="0">
              <a:buNone/>
            </a:pPr>
            <a:r>
              <a:rPr lang="ru-RU" dirty="0"/>
              <a:t>именно на таком сочетании гласных легче всего объяснить </a:t>
            </a:r>
          </a:p>
          <a:p>
            <a:pPr marL="0" indent="0">
              <a:buNone/>
            </a:pPr>
            <a:r>
              <a:rPr lang="ru-RU" dirty="0"/>
              <a:t>принцип сложения слогов.</a:t>
            </a:r>
          </a:p>
          <a:p>
            <a:pPr marL="0" indent="0">
              <a:buNone/>
            </a:pPr>
            <a:r>
              <a:rPr lang="ru-RU" dirty="0"/>
              <a:t>- Обводить буквы пальчиком.</a:t>
            </a:r>
          </a:p>
          <a:p>
            <a:pPr marL="0" indent="0">
              <a:buNone/>
            </a:pPr>
            <a:r>
              <a:rPr lang="ru-RU" dirty="0"/>
              <a:t>- Знакомство с согласными. «Магнитная азбука» Н. Жуковой.</a:t>
            </a:r>
          </a:p>
          <a:p>
            <a:pPr marL="0" indent="0">
              <a:buNone/>
            </a:pPr>
            <a:r>
              <a:rPr lang="ru-RU" dirty="0"/>
              <a:t>В «Букваре» Жуковой родители смогут найти мини-конспекты </a:t>
            </a:r>
          </a:p>
          <a:p>
            <a:pPr marL="0" indent="0">
              <a:buNone/>
            </a:pPr>
            <a:r>
              <a:rPr lang="ru-RU" dirty="0"/>
              <a:t>занятий по изучению каждой буквы, рекомендации по </a:t>
            </a:r>
          </a:p>
          <a:p>
            <a:pPr marL="0" indent="0">
              <a:buNone/>
            </a:pPr>
            <a:r>
              <a:rPr lang="ru-RU" dirty="0"/>
              <a:t>обучению складывания слогов.</a:t>
            </a:r>
          </a:p>
        </p:txBody>
      </p:sp>
    </p:spTree>
    <p:extLst>
      <p:ext uri="{BB962C8B-B14F-4D97-AF65-F5344CB8AC3E}">
        <p14:creationId xmlns:p14="http://schemas.microsoft.com/office/powerpoint/2010/main" val="1380384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110EEF-0411-BFA8-6803-BF1B2B603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Методика образовательной деятельности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76077E0-EA52-E240-5AA6-372FD4DF3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Педагоги должны проявлять постоянную готовность</a:t>
            </a:r>
          </a:p>
          <a:p>
            <a:pPr marL="0" indent="0">
              <a:buNone/>
            </a:pPr>
            <a:r>
              <a:rPr lang="ru-RU" dirty="0"/>
              <a:t>включиться в диалог с ребенком, с уважением и </a:t>
            </a:r>
          </a:p>
          <a:p>
            <a:pPr marL="0" indent="0">
              <a:buNone/>
            </a:pPr>
            <a:r>
              <a:rPr lang="ru-RU" dirty="0"/>
              <a:t>пониманием относиться к детским разговорам.</a:t>
            </a:r>
          </a:p>
          <a:p>
            <a:pPr marL="0" indent="0">
              <a:buNone/>
            </a:pPr>
            <a:r>
              <a:rPr lang="ru-RU" dirty="0"/>
              <a:t>- Важны регулярные целенаправленные занятия, </a:t>
            </a:r>
          </a:p>
          <a:p>
            <a:pPr marL="0" indent="0">
              <a:buNone/>
            </a:pPr>
            <a:r>
              <a:rPr lang="ru-RU" dirty="0"/>
              <a:t>например рассматривание книжек с картинками,</a:t>
            </a:r>
          </a:p>
          <a:p>
            <a:pPr marL="0" indent="0">
              <a:buNone/>
            </a:pPr>
            <a:r>
              <a:rPr lang="ru-RU" dirty="0"/>
              <a:t>чтение вслух, рассказывание историй, знакомство с </a:t>
            </a:r>
          </a:p>
          <a:p>
            <a:pPr marL="0" indent="0">
              <a:buNone/>
            </a:pPr>
            <a:r>
              <a:rPr lang="ru-RU" dirty="0"/>
              <a:t>рифмами, стихами и др.;</a:t>
            </a:r>
          </a:p>
          <a:p>
            <a:pPr marL="0" indent="0">
              <a:buNone/>
            </a:pPr>
            <a:r>
              <a:rPr lang="ru-RU" dirty="0"/>
              <a:t>- Организация пространства, способствующего занятию </a:t>
            </a:r>
          </a:p>
          <a:p>
            <a:pPr marL="0" indent="0">
              <a:buNone/>
            </a:pPr>
            <a:r>
              <a:rPr lang="ru-RU" dirty="0"/>
              <a:t>чтением («письменный уголок», «литературный </a:t>
            </a:r>
          </a:p>
          <a:p>
            <a:pPr marL="0" indent="0">
              <a:buNone/>
            </a:pPr>
            <a:r>
              <a:rPr lang="ru-RU" dirty="0"/>
              <a:t>уголок», «библиотека»).</a:t>
            </a:r>
          </a:p>
        </p:txBody>
      </p:sp>
    </p:spTree>
    <p:extLst>
      <p:ext uri="{BB962C8B-B14F-4D97-AF65-F5344CB8AC3E}">
        <p14:creationId xmlns:p14="http://schemas.microsoft.com/office/powerpoint/2010/main" val="1257232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DF1121-0A44-DAE1-B633-1C262143B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246" y="167813"/>
            <a:ext cx="8596668" cy="1320800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Рассматривание книжек с картинками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DF7BF12-C57B-5B02-AED0-8B54CFB31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246" y="1488613"/>
            <a:ext cx="8596668" cy="3880773"/>
          </a:xfrm>
        </p:spPr>
        <p:txBody>
          <a:bodyPr>
            <a:noAutofit/>
          </a:bodyPr>
          <a:lstStyle/>
          <a:p>
            <a:r>
              <a:rPr lang="ru-RU" sz="1600" dirty="0"/>
              <a:t>относится к одной из самых эффективных форм развития речи в раннем</a:t>
            </a:r>
          </a:p>
          <a:p>
            <a:pPr marL="0" indent="0">
              <a:buNone/>
            </a:pPr>
            <a:r>
              <a:rPr lang="ru-RU" sz="1600" dirty="0"/>
              <a:t>возрасте. Дети радуются вниманию взрослых в ситуации интенсивного</a:t>
            </a:r>
          </a:p>
          <a:p>
            <a:pPr marL="0" indent="0">
              <a:buNone/>
            </a:pPr>
            <a:r>
              <a:rPr lang="ru-RU" sz="1600" dirty="0"/>
              <a:t>общения. Темп коммуникации и стимулирования речи следует </a:t>
            </a:r>
          </a:p>
          <a:p>
            <a:pPr marL="0" indent="0">
              <a:buNone/>
            </a:pPr>
            <a:r>
              <a:rPr lang="ru-RU" sz="1600" dirty="0"/>
              <a:t>регулировать в зависимости от индивидуальных особенностей ребенка.</a:t>
            </a:r>
          </a:p>
          <a:p>
            <a:pPr marL="0" indent="0">
              <a:buNone/>
            </a:pPr>
            <a:r>
              <a:rPr lang="ru-RU" sz="1600" dirty="0"/>
              <a:t>- С помощью картинок и текстов, описывающих отдельные события </a:t>
            </a:r>
          </a:p>
          <a:p>
            <a:pPr marL="0" indent="0">
              <a:buNone/>
            </a:pPr>
            <a:r>
              <a:rPr lang="ru-RU" sz="1600" dirty="0"/>
              <a:t>и предметы, можно использовать различные формы речевого </a:t>
            </a:r>
          </a:p>
          <a:p>
            <a:pPr marL="0" indent="0">
              <a:buNone/>
            </a:pPr>
            <a:r>
              <a:rPr lang="ru-RU" sz="1600" dirty="0"/>
              <a:t>взаимодействия: простое называние картинок, определения с </a:t>
            </a:r>
          </a:p>
          <a:p>
            <a:pPr marL="0" indent="0">
              <a:buNone/>
            </a:pPr>
            <a:r>
              <a:rPr lang="ru-RU" sz="1600" dirty="0"/>
              <a:t>пояснениями, толкование и фантазирование. При этом важны </a:t>
            </a:r>
          </a:p>
          <a:p>
            <a:pPr marL="0" indent="0">
              <a:buNone/>
            </a:pPr>
            <a:r>
              <a:rPr lang="ru-RU" sz="1600" dirty="0"/>
              <a:t>активность ребенка и диалог.</a:t>
            </a:r>
          </a:p>
          <a:p>
            <a:pPr marL="0" indent="0">
              <a:buNone/>
            </a:pPr>
            <a:r>
              <a:rPr lang="ru-RU" sz="1600" dirty="0"/>
              <a:t>- Ребенок постепенно сам сможет стать рассказчиком историй, будет</a:t>
            </a:r>
          </a:p>
          <a:p>
            <a:pPr marL="0" indent="0">
              <a:buNone/>
            </a:pPr>
            <a:r>
              <a:rPr lang="ru-RU" sz="1600" dirty="0"/>
              <a:t>комментировать текст или картинки и связывать их с собственным </a:t>
            </a:r>
          </a:p>
          <a:p>
            <a:pPr marL="0" indent="0">
              <a:buNone/>
            </a:pPr>
            <a:r>
              <a:rPr lang="ru-RU" sz="1600" dirty="0"/>
              <a:t>опытом и с другими историями. Плюс к этому — при совместном</a:t>
            </a:r>
          </a:p>
          <a:p>
            <a:pPr marL="0" indent="0">
              <a:buNone/>
            </a:pPr>
            <a:r>
              <a:rPr lang="ru-RU" sz="1600" dirty="0"/>
              <a:t>чтении книжек с картинками дети попутно многое узнают о письме и </a:t>
            </a:r>
          </a:p>
          <a:p>
            <a:pPr marL="0" indent="0">
              <a:buNone/>
            </a:pPr>
            <a:r>
              <a:rPr lang="ru-RU" sz="1600" dirty="0"/>
              <a:t>книжной культуре</a:t>
            </a:r>
          </a:p>
        </p:txBody>
      </p:sp>
    </p:spTree>
    <p:extLst>
      <p:ext uri="{BB962C8B-B14F-4D97-AF65-F5344CB8AC3E}">
        <p14:creationId xmlns:p14="http://schemas.microsoft.com/office/powerpoint/2010/main" val="901364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FE6F3A-129F-025B-176C-E8ACA20D5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Письменное документирование детских историй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9B7232-A831-6D73-34AE-41EAC8B2C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9852197" cy="3881024"/>
          </a:xfrm>
        </p:spPr>
        <p:txBody>
          <a:bodyPr anchor="ctr">
            <a:noAutofit/>
          </a:bodyPr>
          <a:lstStyle/>
          <a:p>
            <a:r>
              <a:rPr lang="ru-RU" sz="1600" dirty="0"/>
              <a:t>Детей следует побуждать не только рассказывать </a:t>
            </a:r>
          </a:p>
          <a:p>
            <a:pPr marL="0" indent="0">
              <a:buNone/>
            </a:pPr>
            <a:r>
              <a:rPr lang="ru-RU" sz="1600" dirty="0"/>
              <a:t>собственные истории, но и фиксировать их:</a:t>
            </a:r>
          </a:p>
          <a:p>
            <a:pPr marL="0" indent="0">
              <a:buNone/>
            </a:pPr>
            <a:r>
              <a:rPr lang="ru-RU" sz="1600" dirty="0"/>
              <a:t>зарисовывать (рисунки, схемы, пиктограммы), диктовать</a:t>
            </a:r>
          </a:p>
          <a:p>
            <a:pPr marL="0" indent="0">
              <a:buNone/>
            </a:pPr>
            <a:r>
              <a:rPr lang="ru-RU" sz="1600" dirty="0"/>
              <a:t>свои истории взрослым, писать отдельные слова, предложения, тексты.</a:t>
            </a:r>
          </a:p>
          <a:p>
            <a:pPr marL="0" indent="0">
              <a:buNone/>
            </a:pPr>
            <a:r>
              <a:rPr lang="ru-RU" sz="1600" dirty="0"/>
              <a:t>- Многие дети сами инициируют этот процесс и с помощью взрослых создают «настоящие» книги.</a:t>
            </a:r>
          </a:p>
          <a:p>
            <a:pPr marL="0" indent="0">
              <a:buNone/>
            </a:pPr>
            <a:r>
              <a:rPr lang="ru-RU" sz="1600" dirty="0"/>
              <a:t>- При этом они узнают, как устная речь превращается в</a:t>
            </a:r>
          </a:p>
          <a:p>
            <a:pPr marL="0" indent="0">
              <a:buNone/>
            </a:pPr>
            <a:r>
              <a:rPr lang="ru-RU" sz="1600" dirty="0"/>
              <a:t>письменный текст, как строится история, решают, что они</a:t>
            </a:r>
          </a:p>
          <a:p>
            <a:pPr marL="0" indent="0">
              <a:buNone/>
            </a:pPr>
            <a:r>
              <a:rPr lang="ru-RU" sz="1600" dirty="0"/>
              <a:t>хотят запомнить, какие акценты хотят расставить. Детям также дается возможность изменить литературную историю: например, с помощью других формулировок можно еще точнее и красивее выразить определенное содержание (что тоже важно, поскольку дети чувствуют, что их ценят как «авторов»).</a:t>
            </a:r>
          </a:p>
        </p:txBody>
      </p:sp>
    </p:spTree>
    <p:extLst>
      <p:ext uri="{BB962C8B-B14F-4D97-AF65-F5344CB8AC3E}">
        <p14:creationId xmlns:p14="http://schemas.microsoft.com/office/powerpoint/2010/main" val="982123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626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</a:t>
            </a:r>
            <a:r>
              <a:rPr lang="ru-RU" sz="4800" i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внимание!!!!</a:t>
            </a:r>
            <a:endParaRPr lang="ru-RU" sz="48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80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DC87EE-42E0-41F2-F5EB-FA7E31161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881" y="514861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Правильность</a:t>
            </a:r>
          </a:p>
          <a:p>
            <a:pPr marL="0" indent="0">
              <a:buNone/>
            </a:pPr>
            <a:r>
              <a:rPr lang="ru-RU" dirty="0"/>
              <a:t> соответствие русской фонетике, лексике, грамматике. </a:t>
            </a:r>
          </a:p>
          <a:p>
            <a:pPr marL="0" indent="0">
              <a:buNone/>
            </a:pPr>
            <a:r>
              <a:rPr lang="ru-RU" b="1" dirty="0"/>
              <a:t>Чистота</a:t>
            </a:r>
          </a:p>
          <a:p>
            <a:pPr marL="0" indent="0">
              <a:buNone/>
            </a:pPr>
            <a:r>
              <a:rPr lang="ru-RU" dirty="0"/>
              <a:t>Отсутствие Нелитературных слов и словоформ</a:t>
            </a:r>
          </a:p>
          <a:p>
            <a:pPr marL="0" indent="0">
              <a:buNone/>
            </a:pPr>
            <a:r>
              <a:rPr lang="ru-RU" b="1" dirty="0"/>
              <a:t>Логичность</a:t>
            </a:r>
          </a:p>
          <a:p>
            <a:pPr marL="0" indent="0">
              <a:buNone/>
            </a:pPr>
            <a:r>
              <a:rPr lang="ru-RU" dirty="0"/>
              <a:t>Осмысление связей внутри предложений</a:t>
            </a:r>
          </a:p>
          <a:p>
            <a:pPr marL="0" indent="0">
              <a:buNone/>
            </a:pPr>
            <a:r>
              <a:rPr lang="ru-RU" b="1" dirty="0"/>
              <a:t>Выразительность</a:t>
            </a:r>
          </a:p>
          <a:p>
            <a:pPr marL="0" indent="0">
              <a:buNone/>
            </a:pPr>
            <a:r>
              <a:rPr lang="ru-RU" dirty="0"/>
              <a:t>Большой запас словаря, использование синонимических средств языка</a:t>
            </a:r>
          </a:p>
          <a:p>
            <a:pPr marL="0" indent="0">
              <a:buNone/>
            </a:pPr>
            <a:r>
              <a:rPr lang="ru-RU" b="1" dirty="0"/>
              <a:t>Уместность</a:t>
            </a:r>
          </a:p>
          <a:p>
            <a:pPr marL="0" indent="0">
              <a:buNone/>
            </a:pPr>
            <a:r>
              <a:rPr lang="ru-RU" dirty="0"/>
              <a:t>Использование различных стилей речи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37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837934-30CF-2D6F-53A4-467F5CEAA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Чем отличается звук от буквы?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9A320BB-BDD8-7355-8DBE-9DFC03CC4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126" y="211854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Обычно говорят что ребёнок не выговаривает буквы!</a:t>
            </a:r>
          </a:p>
          <a:p>
            <a:pPr marL="0" indent="0">
              <a:buNone/>
            </a:pPr>
            <a:r>
              <a:rPr lang="ru-RU" dirty="0"/>
              <a:t>К сожалению, родители не всегда понимают разницу между такими понятиями, как «звук» и «буква» </a:t>
            </a:r>
          </a:p>
          <a:p>
            <a:pPr marL="0" indent="0">
              <a:buNone/>
            </a:pPr>
            <a:r>
              <a:rPr lang="ru-RU" dirty="0"/>
              <a:t>Эти термины смешивать нельзя! </a:t>
            </a:r>
          </a:p>
          <a:p>
            <a:pPr marL="0" indent="0">
              <a:buNone/>
            </a:pPr>
            <a:r>
              <a:rPr lang="ru-RU" dirty="0"/>
              <a:t>звук-это минимальная, единица речевого потока, воспринимаемая ухом. </a:t>
            </a:r>
          </a:p>
          <a:p>
            <a:pPr marL="0" indent="0">
              <a:buNone/>
            </a:pPr>
            <a:r>
              <a:rPr lang="ru-RU" dirty="0"/>
              <a:t>В русском языке различают 42 звука речи. </a:t>
            </a:r>
          </a:p>
          <a:p>
            <a:pPr marL="0" indent="0">
              <a:buNone/>
            </a:pPr>
            <a:r>
              <a:rPr lang="ru-RU" dirty="0"/>
              <a:t>Буквы- это графические знаки, с помощью которых звуки речи обозначаются при письме. </a:t>
            </a:r>
          </a:p>
          <a:p>
            <a:pPr marL="0" indent="0">
              <a:buNone/>
            </a:pPr>
            <a:r>
              <a:rPr lang="ru-RU" dirty="0"/>
              <a:t>Всего 33 буквы</a:t>
            </a:r>
          </a:p>
          <a:p>
            <a:pPr marL="0" indent="0">
              <a:buNone/>
            </a:pPr>
            <a:r>
              <a:rPr lang="ru-RU" dirty="0"/>
              <a:t>Звуки мы произносим и слышим, буквы – видим и пишем.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25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4653FD-B34D-435A-A012-9E2D11877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Сроки окончательного усвоения детьми гласных и согласных звуков. 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01405E2B-DFFF-A230-6641-B68BF47FD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844232"/>
              </p:ext>
            </p:extLst>
          </p:nvPr>
        </p:nvGraphicFramePr>
        <p:xfrm>
          <a:off x="636046" y="3650744"/>
          <a:ext cx="8971550" cy="1467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310">
                  <a:extLst>
                    <a:ext uri="{9D8B030D-6E8A-4147-A177-3AD203B41FA5}">
                      <a16:colId xmlns:a16="http://schemas.microsoft.com/office/drawing/2014/main" xmlns="" val="3807994472"/>
                    </a:ext>
                  </a:extLst>
                </a:gridCol>
                <a:gridCol w="1794310">
                  <a:extLst>
                    <a:ext uri="{9D8B030D-6E8A-4147-A177-3AD203B41FA5}">
                      <a16:colId xmlns:a16="http://schemas.microsoft.com/office/drawing/2014/main" xmlns="" val="2332770822"/>
                    </a:ext>
                  </a:extLst>
                </a:gridCol>
                <a:gridCol w="1794310">
                  <a:extLst>
                    <a:ext uri="{9D8B030D-6E8A-4147-A177-3AD203B41FA5}">
                      <a16:colId xmlns:a16="http://schemas.microsoft.com/office/drawing/2014/main" xmlns="" val="222154740"/>
                    </a:ext>
                  </a:extLst>
                </a:gridCol>
                <a:gridCol w="1794310">
                  <a:extLst>
                    <a:ext uri="{9D8B030D-6E8A-4147-A177-3AD203B41FA5}">
                      <a16:colId xmlns:a16="http://schemas.microsoft.com/office/drawing/2014/main" xmlns="" val="795981128"/>
                    </a:ext>
                  </a:extLst>
                </a:gridCol>
                <a:gridCol w="1794310">
                  <a:extLst>
                    <a:ext uri="{9D8B030D-6E8A-4147-A177-3AD203B41FA5}">
                      <a16:colId xmlns:a16="http://schemas.microsoft.com/office/drawing/2014/main" xmlns="" val="4135735870"/>
                    </a:ext>
                  </a:extLst>
                </a:gridCol>
              </a:tblGrid>
              <a:tr h="553126">
                <a:tc>
                  <a:txBody>
                    <a:bodyPr/>
                    <a:lstStyle/>
                    <a:p>
                      <a:r>
                        <a:rPr lang="ru-RU" dirty="0"/>
                        <a:t>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4385419"/>
                  </a:ext>
                </a:extLst>
              </a:tr>
              <a:tr h="553126">
                <a:tc>
                  <a:txBody>
                    <a:bodyPr/>
                    <a:lstStyle/>
                    <a:p>
                      <a:r>
                        <a:rPr lang="ru-RU" dirty="0"/>
                        <a:t>Звуки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 О Э</a:t>
                      </a:r>
                    </a:p>
                    <a:p>
                      <a:r>
                        <a:rPr lang="ru-RU" dirty="0"/>
                        <a:t>П Б 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 Ы У</a:t>
                      </a:r>
                    </a:p>
                    <a:p>
                      <a:r>
                        <a:rPr lang="ru-RU" dirty="0"/>
                        <a:t>Ф В Т Д</a:t>
                      </a:r>
                    </a:p>
                    <a:p>
                      <a:r>
                        <a:rPr lang="ru-RU" dirty="0"/>
                        <a:t>Г Х К Й 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 З Ц Ш</a:t>
                      </a:r>
                    </a:p>
                    <a:p>
                      <a:r>
                        <a:rPr lang="ru-RU" dirty="0"/>
                        <a:t>Ж Ч 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</a:t>
                      </a:r>
                    </a:p>
                    <a:p>
                      <a:r>
                        <a:rPr lang="ru-RU" dirty="0"/>
                        <a:t>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4515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774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5BFB64-587F-17BF-891F-AF8D36AAF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Понятие звуковая культура речи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515BFF-7849-B2B8-6F02-B21AE4329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0022"/>
            <a:ext cx="5665325" cy="388077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— произносительные качества, характеризующие звучащую речь (звукопроизношение, дикция и </a:t>
            </a:r>
            <a:r>
              <a:rPr lang="ru-RU" dirty="0" err="1"/>
              <a:t>тд</a:t>
            </a:r>
            <a:r>
              <a:rPr lang="ru-RU" dirty="0"/>
              <a:t>.), элементы звуковой выразительности речи (интонация, темп и др.)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— двигательные средства выразительности (мимика, жесты), элементы культуры речевого общения (общая тональность детской речи, поза и двигательные навыки в процессе разговора) </a:t>
            </a:r>
          </a:p>
        </p:txBody>
      </p:sp>
    </p:spTree>
    <p:extLst>
      <p:ext uri="{BB962C8B-B14F-4D97-AF65-F5344CB8AC3E}">
        <p14:creationId xmlns:p14="http://schemas.microsoft.com/office/powerpoint/2010/main" val="123958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17B11E-A2EB-AE42-E211-0187AC424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Речевой слух и фонематический слух…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072B2C3-C0A2-92D3-F0F9-4618DD477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—Речевой слух (фонематический слух) - способность различать отдельные звуки речи между собой в речевом потоке.</a:t>
            </a:r>
          </a:p>
          <a:p>
            <a:pPr marL="0" indent="0">
              <a:buNone/>
            </a:pPr>
            <a:r>
              <a:rPr lang="ru-RU" dirty="0"/>
              <a:t>В результате этой способности ребёнок начинает узнавать, понимать слова, их значение и отличать их друг от друга</a:t>
            </a:r>
          </a:p>
        </p:txBody>
      </p:sp>
    </p:spTree>
    <p:extLst>
      <p:ext uri="{BB962C8B-B14F-4D97-AF65-F5344CB8AC3E}">
        <p14:creationId xmlns:p14="http://schemas.microsoft.com/office/powerpoint/2010/main" val="2567550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751500-29D0-5411-ACC9-3C2C8F5E4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Фонетический разбор 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699C37-B2D2-4E0B-379D-914BD561B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258" y="1645728"/>
            <a:ext cx="8596668" cy="413904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Определить из каких звуков состоит СЛОВО</a:t>
            </a:r>
          </a:p>
          <a:p>
            <a:pPr marL="0" indent="0">
              <a:buNone/>
            </a:pPr>
            <a:r>
              <a:rPr lang="ru-RU" dirty="0"/>
              <a:t>Правила:</a:t>
            </a:r>
          </a:p>
          <a:p>
            <a:pPr marL="0" indent="0">
              <a:buNone/>
            </a:pPr>
            <a:r>
              <a:rPr lang="ru-RU" dirty="0"/>
              <a:t>-произносить слова необходимо вслух</a:t>
            </a:r>
          </a:p>
          <a:p>
            <a:pPr marL="0" indent="0">
              <a:buNone/>
            </a:pPr>
            <a:r>
              <a:rPr lang="ru-RU" dirty="0"/>
              <a:t>-внимательно слушать себя </a:t>
            </a:r>
          </a:p>
          <a:p>
            <a:pPr marL="0" indent="0">
              <a:buNone/>
            </a:pPr>
            <a:r>
              <a:rPr lang="ru-RU" dirty="0"/>
              <a:t>-не удивляться что транскрипция отличается от слова</a:t>
            </a:r>
          </a:p>
          <a:p>
            <a:pPr marL="0" indent="0">
              <a:buNone/>
            </a:pPr>
            <a:r>
              <a:rPr lang="ru-RU" dirty="0"/>
              <a:t>-тренируемся:</a:t>
            </a:r>
          </a:p>
          <a:p>
            <a:pPr marL="0" indent="0">
              <a:buNone/>
            </a:pPr>
            <a:r>
              <a:rPr lang="ru-RU" dirty="0"/>
              <a:t>ВСЁ — [ФС’О] </a:t>
            </a:r>
          </a:p>
        </p:txBody>
      </p:sp>
    </p:spTree>
    <p:extLst>
      <p:ext uri="{BB962C8B-B14F-4D97-AF65-F5344CB8AC3E}">
        <p14:creationId xmlns:p14="http://schemas.microsoft.com/office/powerpoint/2010/main" val="2750982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5AF8DC-E68C-63D4-4884-AC69A96C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План фонетического разбора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D33331-EA06-F94F-C7FE-7D7BA51B7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-разделить слово на слоги</a:t>
            </a:r>
          </a:p>
          <a:p>
            <a:pPr marL="0" indent="0">
              <a:buNone/>
            </a:pPr>
            <a:r>
              <a:rPr lang="ru-RU" dirty="0"/>
              <a:t>-показать место ударения</a:t>
            </a:r>
          </a:p>
          <a:p>
            <a:pPr marL="0" indent="0">
              <a:buNone/>
            </a:pPr>
            <a:r>
              <a:rPr lang="ru-RU" dirty="0"/>
              <a:t>-записать транскрипцию слова</a:t>
            </a:r>
          </a:p>
          <a:p>
            <a:pPr marL="0" indent="0">
              <a:buNone/>
            </a:pPr>
            <a:r>
              <a:rPr lang="ru-RU" dirty="0"/>
              <a:t>-дать характеристику гласных звуков </a:t>
            </a:r>
          </a:p>
          <a:p>
            <a:pPr marL="0" indent="0">
              <a:buNone/>
            </a:pPr>
            <a:r>
              <a:rPr lang="ru-RU" dirty="0"/>
              <a:t>-определить количество звуков и количество букв</a:t>
            </a:r>
          </a:p>
        </p:txBody>
      </p:sp>
    </p:spTree>
    <p:extLst>
      <p:ext uri="{BB962C8B-B14F-4D97-AF65-F5344CB8AC3E}">
        <p14:creationId xmlns:p14="http://schemas.microsoft.com/office/powerpoint/2010/main" val="217301162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2039</Words>
  <Application>Microsoft Office PowerPoint</Application>
  <PresentationFormat>Широкоэкранный</PresentationFormat>
  <Paragraphs>252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Wingdings 3</vt:lpstr>
      <vt:lpstr>Аспект</vt:lpstr>
      <vt:lpstr>ФОП ДО.  Подготовка детей к обучению грамоте: техники, методы и приёмы. </vt:lpstr>
      <vt:lpstr>Функциональные характеристики родного языка</vt:lpstr>
      <vt:lpstr>Презентация PowerPoint</vt:lpstr>
      <vt:lpstr>Чем отличается звук от буквы? </vt:lpstr>
      <vt:lpstr>Сроки окончательного усвоения детьми гласных и согласных звуков. </vt:lpstr>
      <vt:lpstr>Понятие звуковая культура речи</vt:lpstr>
      <vt:lpstr>Речевой слух и фонематический слух… </vt:lpstr>
      <vt:lpstr>Фонетический разбор слова</vt:lpstr>
      <vt:lpstr>План фонетического разбора</vt:lpstr>
      <vt:lpstr>Формирование правильного произношения звуков</vt:lpstr>
      <vt:lpstr>Дикция </vt:lpstr>
      <vt:lpstr>ТИПИЧНЫЕ ОСОБЕННОСТИ В СЛОВОПРОИЗНОШЕНИИ ДЕТЕЙ:</vt:lpstr>
      <vt:lpstr>Ударение</vt:lpstr>
      <vt:lpstr>РАБОТА НАД ОРФОЭПИЧЕСКОЙ ПРАВИЛЬНОСТЬЮ РЕЧИ</vt:lpstr>
      <vt:lpstr>ФОРМИРОВАНИЕ ТЕМПА РЕЧИ И КАЧЕСТВ ГОЛОСА</vt:lpstr>
      <vt:lpstr>ВОСПИТАНИЕ ВЫРАЗИТЕЛЬНОСТИ РЕЧИ</vt:lpstr>
      <vt:lpstr>ВОСПИТАНИЕ КУЛЬТУРЫ РЕЧЕВОГО ОБЩЕНИЯ</vt:lpstr>
      <vt:lpstr>РАЗВИТИЕ РЕЧЕВОГО СЛУХА И РЕЧЕВОГО ДЫХАНИЯ</vt:lpstr>
      <vt:lpstr>Правила</vt:lpstr>
      <vt:lpstr>Алгоритм</vt:lpstr>
      <vt:lpstr>Методика образовательной деятельности </vt:lpstr>
      <vt:lpstr>Рассматривание книжек с картинками</vt:lpstr>
      <vt:lpstr>Письменное документирование детских историй</vt:lpstr>
      <vt:lpstr>        Спасибо за внимание!!!!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ФОП ДО.  Подготовка детей к обучению грамоте: техники, методы и приёмы. </dc:title>
  <dc:creator>костя корепанов</dc:creator>
  <cp:lastModifiedBy>Учетная запись Майкрософт</cp:lastModifiedBy>
  <cp:revision>6</cp:revision>
  <dcterms:created xsi:type="dcterms:W3CDTF">2023-10-30T11:30:01Z</dcterms:created>
  <dcterms:modified xsi:type="dcterms:W3CDTF">2023-11-09T17:27:47Z</dcterms:modified>
</cp:coreProperties>
</file>